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2" r:id="rId4"/>
    <p:sldId id="305" r:id="rId5"/>
    <p:sldId id="293" r:id="rId6"/>
    <p:sldId id="306" r:id="rId7"/>
    <p:sldId id="298" r:id="rId8"/>
    <p:sldId id="294" r:id="rId9"/>
    <p:sldId id="297" r:id="rId10"/>
    <p:sldId id="299" r:id="rId11"/>
    <p:sldId id="300" r:id="rId12"/>
    <p:sldId id="301" r:id="rId13"/>
    <p:sldId id="302" r:id="rId14"/>
    <p:sldId id="303" r:id="rId15"/>
    <p:sldId id="266" r:id="rId16"/>
    <p:sldId id="304" r:id="rId17"/>
    <p:sldId id="307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28" autoAdjust="0"/>
  </p:normalViewPr>
  <p:slideViewPr>
    <p:cSldViewPr snapToGrid="0">
      <p:cViewPr>
        <p:scale>
          <a:sx n="75" d="100"/>
          <a:sy n="75" d="100"/>
        </p:scale>
        <p:origin x="94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0DFC8-91C7-4D1F-BF07-A389C078880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DB8D3-B6C6-4F2C-83FE-47858E1E42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6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19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479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303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881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2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8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02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961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648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7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203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84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personal protective equipment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8D3-B6C6-4F2C-83FE-47858E1E42D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92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D5F5F-0CC4-4B88-B4F7-F301E64F9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ACF7C0-058D-44B1-91D0-B091C2634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5822B-CA39-4F3D-9F05-8B241524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302D9-EB19-4D21-AC2F-3B09F9AF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F339E2-F0BB-4F38-A798-82758AF5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28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1D826-DA2A-49EF-897B-4A7ED124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0FDDC8-4872-4651-9236-E786A29A6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1EDD4-A170-416C-A0BA-E78E5C73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E186B-EA50-48CC-934D-5DC8DBDF5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ADA89-5EFA-4823-AF6F-2410E1AD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29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F456A1-EEE3-4944-9FBB-005ED9BF4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E2F51C-581E-4FC1-A550-E782EC811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6D0040-A55F-4EA4-A2E6-1771D914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92AC32-8E39-436A-B5A4-CE628FEA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FED896-927B-4918-B63B-1519200B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77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1FEB0-B3AA-4323-98A2-FEE19D13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C972E-62DD-4F5D-B125-560A12A95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0F66CC-5468-4AA5-B9C2-8D663D6D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F05C72-7F38-4123-B83E-8BFDF33E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DCD37D-100A-44D5-A8E7-D4A2160E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88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8B30D-4B78-4908-8F8A-934C311C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FC6792-BC35-4F34-AAD3-95E253A06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26172-C861-478E-8CEE-04E34244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12FE7-D596-4563-B507-F7C98D1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D77A1-1E28-45D9-856F-72E7A1F0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47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6E4B9-CBCA-4347-8782-E3831BFD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9503E-670E-4C21-B491-3FCA70339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1A1E55-F44E-4BCA-94CF-6790FF938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4666EB-1F2B-487E-ACE6-83DE846C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570FEA-FBB8-4BF3-BDC9-E2B3E482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C7321E-2A03-455B-9B38-4B808C47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0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F9F82-5202-4F0D-8193-4EF1CA5B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09F8D8-D948-449A-A89F-FB0E430D6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193A26-004F-45E6-88F2-F5A2E3B11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7FB445-DD65-431E-A49F-B41D41397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233ABB-2AC2-44E0-A323-21EE4A84E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73EA95-4471-477F-A811-ED817E19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C85ADA-306F-4361-BBBE-087595E08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A25FF7-D35F-40D4-A1AE-CB1C1FFA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44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73A47-8083-4B65-A8C4-69ECBDC2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AE4C40-5A18-4293-94A7-CD19B8F5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644FD3-12CE-4D91-A03A-FB6E8980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2C34F2-1F28-4996-8236-99547A93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53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BD0DBC-18D4-4064-B13D-62466131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9B5A5D-6C94-4E5B-B9ED-218CBF8C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7BEBC-1E3A-4577-BDAD-CC19DDF4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04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C8356-A92E-451C-8E8A-CC0DE365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A3B9CA-D851-4670-A824-2C811689F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725F45-29D8-431F-8868-737872A8D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23D7D5-60E1-4F05-B4FA-19A7D5CB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64F122-31AF-4A51-B633-FE7D3A26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B38492-3749-4452-BDA8-F9C13C309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96469-836C-4EB8-A487-A57F4756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8F854F-9C48-4288-9274-C6B1E064BD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EDFAF7-9CE6-4C6A-A25C-46CDA180A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25E64C-AC82-44B1-9639-04F683DC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FB5AC1-1E34-4958-AE05-26C92000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32E6E3-4642-4BDF-9264-31BC6171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4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AC8809-2073-4067-8210-8D271A70B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494071-5831-4B27-99F3-48EB3441E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2B9519-F7DC-453E-B406-FCA620B23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0F675-C64D-4C48-AE64-5C515A9E5A1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00F07C-B110-4277-B293-B217E0B11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F06EB5-32F2-433B-95DD-2E119EE43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395E-D9F1-4426-9368-E62EEBFCE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2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irginia.gov/Government/VDH-COVID-19-PublicUseDataset-KeyMeasures-Hospital/28wk-762y" TargetMode="External"/><Relationship Id="rId2" Type="http://schemas.openxmlformats.org/officeDocument/2006/relationships/hyperlink" Target="https://github.com/owid/covid-19-data/tree/master/public/data/vaccin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tnse.2020.3024723" TargetMode="External"/><Relationship Id="rId5" Type="http://schemas.openxmlformats.org/officeDocument/2006/relationships/hyperlink" Target="https://github.com/CSSEGISandData/COVID-19/tree/master/csse_covid_19_data/csse_covid_19_daily_reports_us" TargetMode="External"/><Relationship Id="rId4" Type="http://schemas.openxmlformats.org/officeDocument/2006/relationships/hyperlink" Target="https://data.cdc.gov/Case-Surveillance/United-States-COVID-19-Cases-and-Deaths-by-State-o/9mfq-cb36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1037/jtd.2020.02.6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vid-19.chinadaily.com.cn/a/202006/08/WS5edd8bd6a3108348172515ec.html" TargetMode="External"/><Relationship Id="rId4" Type="http://schemas.openxmlformats.org/officeDocument/2006/relationships/hyperlink" Target="https://www.vcg.com/creative/135972096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4EE6C70-D150-4EDB-913F-4C600E5BF115}"/>
              </a:ext>
            </a:extLst>
          </p:cNvPr>
          <p:cNvSpPr/>
          <p:nvPr/>
        </p:nvSpPr>
        <p:spPr>
          <a:xfrm rot="1375089">
            <a:off x="4364966" y="1493629"/>
            <a:ext cx="9198375" cy="75342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5DCCAB-899C-4148-9543-5D7F9C8B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002971"/>
            <a:ext cx="4129582" cy="40731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A728403-6172-47A6-A196-1F527311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917" y="2212750"/>
            <a:ext cx="3933691" cy="88856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9F44AF0-53A7-47B2-AB2D-A40F7B8112D5}"/>
              </a:ext>
            </a:extLst>
          </p:cNvPr>
          <p:cNvSpPr txBox="1"/>
          <p:nvPr/>
        </p:nvSpPr>
        <p:spPr>
          <a:xfrm>
            <a:off x="5250924" y="3101313"/>
            <a:ext cx="10712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Pandemic prediction</a:t>
            </a:r>
            <a:endParaRPr lang="zh-CN" altLang="en-US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C126CF-B525-4CC6-A279-9685634B3DA2}"/>
              </a:ext>
            </a:extLst>
          </p:cNvPr>
          <p:cNvSpPr txBox="1"/>
          <p:nvPr/>
        </p:nvSpPr>
        <p:spPr>
          <a:xfrm>
            <a:off x="5384979" y="4157952"/>
            <a:ext cx="296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 Black" panose="020B0A04020102020204" pitchFamily="34" charset="0"/>
              </a:rPr>
              <a:t>presentation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559A38-D4AB-4035-B673-D34735C520A5}"/>
              </a:ext>
            </a:extLst>
          </p:cNvPr>
          <p:cNvSpPr txBox="1"/>
          <p:nvPr/>
        </p:nvSpPr>
        <p:spPr>
          <a:xfrm>
            <a:off x="5384979" y="4752927"/>
            <a:ext cx="4448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Arial Black" panose="020B0A04020102020204" pitchFamily="34" charset="0"/>
              </a:rPr>
              <a:t>Qiyuan Shen</a:t>
            </a:r>
          </a:p>
          <a:p>
            <a:r>
              <a:rPr lang="en-US" altLang="zh-CN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Zihao</a:t>
            </a:r>
            <a:r>
              <a:rPr lang="en-US" altLang="zh-CN" sz="1800" dirty="0">
                <a:solidFill>
                  <a:schemeClr val="bg1"/>
                </a:solidFill>
                <a:latin typeface="Arial Black" panose="020B0A04020102020204" pitchFamily="34" charset="0"/>
              </a:rPr>
              <a:t> Wei</a:t>
            </a:r>
            <a:endParaRPr lang="zh-CN" altLang="en-US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3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Results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04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64F2A-7176-422F-B5B1-429BD0980610}"/>
              </a:ext>
            </a:extLst>
          </p:cNvPr>
          <p:cNvSpPr txBox="1"/>
          <p:nvPr/>
        </p:nvSpPr>
        <p:spPr>
          <a:xfrm>
            <a:off x="214010" y="1010402"/>
            <a:ext cx="347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SIR Model 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EAD3E4B7-A370-46E1-9567-3191480E0591}"/>
              </a:ext>
            </a:extLst>
          </p:cNvPr>
          <p:cNvSpPr/>
          <p:nvPr/>
        </p:nvSpPr>
        <p:spPr>
          <a:xfrm>
            <a:off x="214010" y="1639734"/>
            <a:ext cx="5689897" cy="4815188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223C319-547E-476C-87C1-D8007F7AE22B}"/>
              </a:ext>
            </a:extLst>
          </p:cNvPr>
          <p:cNvSpPr/>
          <p:nvPr/>
        </p:nvSpPr>
        <p:spPr>
          <a:xfrm>
            <a:off x="6312664" y="1636841"/>
            <a:ext cx="5689897" cy="4815188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AC3A9276-ED95-43AD-BEAC-04925118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30" y="2772914"/>
            <a:ext cx="5189658" cy="32983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6ED442-D998-4A17-B2D8-0857BB14F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953" y="2938866"/>
            <a:ext cx="5278911" cy="3298357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5FA8F071-3027-4FD1-88AE-BAA4B3ABE331}"/>
              </a:ext>
            </a:extLst>
          </p:cNvPr>
          <p:cNvSpPr txBox="1"/>
          <p:nvPr/>
        </p:nvSpPr>
        <p:spPr>
          <a:xfrm>
            <a:off x="487227" y="1941917"/>
            <a:ext cx="5089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Sliding window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Window range: 60 days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Predict range: 4 days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9" name="表格 17">
                <a:extLst>
                  <a:ext uri="{FF2B5EF4-FFF2-40B4-BE49-F238E27FC236}">
                    <a16:creationId xmlns:a16="http://schemas.microsoft.com/office/drawing/2014/main" id="{9FDEBE09-A20F-42F6-A434-88A9303CCF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37639"/>
                  </p:ext>
                </p:extLst>
              </p:nvPr>
            </p:nvGraphicFramePr>
            <p:xfrm>
              <a:off x="6847963" y="2772913"/>
              <a:ext cx="4808007" cy="2448243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1602669">
                      <a:extLst>
                        <a:ext uri="{9D8B030D-6E8A-4147-A177-3AD203B41FA5}">
                          <a16:colId xmlns:a16="http://schemas.microsoft.com/office/drawing/2014/main" val="4165986247"/>
                        </a:ext>
                      </a:extLst>
                    </a:gridCol>
                    <a:gridCol w="1602669">
                      <a:extLst>
                        <a:ext uri="{9D8B030D-6E8A-4147-A177-3AD203B41FA5}">
                          <a16:colId xmlns:a16="http://schemas.microsoft.com/office/drawing/2014/main" val="395481378"/>
                        </a:ext>
                      </a:extLst>
                    </a:gridCol>
                    <a:gridCol w="1602669">
                      <a:extLst>
                        <a:ext uri="{9D8B030D-6E8A-4147-A177-3AD203B41FA5}">
                          <a16:colId xmlns:a16="http://schemas.microsoft.com/office/drawing/2014/main" val="256955021"/>
                        </a:ext>
                      </a:extLst>
                    </a:gridCol>
                  </a:tblGrid>
                  <a:tr h="522499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Confirmed cases</a:t>
                          </a:r>
                          <a:endParaRPr lang="zh-CN" altLang="en-US" sz="1400" b="1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Recovered cases</a:t>
                          </a:r>
                          <a:endParaRPr lang="zh-CN" altLang="en-US" sz="1400" b="1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8730317"/>
                      </a:ext>
                    </a:extLst>
                  </a:tr>
                  <a:tr h="440373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MAPE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0.006532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0.015698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6555602"/>
                      </a:ext>
                    </a:extLst>
                  </a:tr>
                  <a:tr h="440373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altLang="zh-CN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0.999708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0.997740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4925328"/>
                      </a:ext>
                    </a:extLst>
                  </a:tr>
                  <a:tr h="522499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NMSE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28.40200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12.75730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6213138"/>
                      </a:ext>
                    </a:extLst>
                  </a:tr>
                  <a:tr h="522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NRMSE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0.011937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0.022332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61788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9" name="表格 17">
                <a:extLst>
                  <a:ext uri="{FF2B5EF4-FFF2-40B4-BE49-F238E27FC236}">
                    <a16:creationId xmlns:a16="http://schemas.microsoft.com/office/drawing/2014/main" id="{9FDEBE09-A20F-42F6-A434-88A9303CCF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337639"/>
                  </p:ext>
                </p:extLst>
              </p:nvPr>
            </p:nvGraphicFramePr>
            <p:xfrm>
              <a:off x="6847963" y="2772913"/>
              <a:ext cx="4808007" cy="2448243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1602669">
                      <a:extLst>
                        <a:ext uri="{9D8B030D-6E8A-4147-A177-3AD203B41FA5}">
                          <a16:colId xmlns:a16="http://schemas.microsoft.com/office/drawing/2014/main" val="4165986247"/>
                        </a:ext>
                      </a:extLst>
                    </a:gridCol>
                    <a:gridCol w="1602669">
                      <a:extLst>
                        <a:ext uri="{9D8B030D-6E8A-4147-A177-3AD203B41FA5}">
                          <a16:colId xmlns:a16="http://schemas.microsoft.com/office/drawing/2014/main" val="395481378"/>
                        </a:ext>
                      </a:extLst>
                    </a:gridCol>
                    <a:gridCol w="1602669">
                      <a:extLst>
                        <a:ext uri="{9D8B030D-6E8A-4147-A177-3AD203B41FA5}">
                          <a16:colId xmlns:a16="http://schemas.microsoft.com/office/drawing/2014/main" val="256955021"/>
                        </a:ext>
                      </a:extLst>
                    </a:gridCol>
                  </a:tblGrid>
                  <a:tr h="522499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Confirmed cases</a:t>
                          </a:r>
                          <a:endParaRPr lang="zh-CN" altLang="en-US" sz="1400" b="1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Recovered cases</a:t>
                          </a:r>
                          <a:endParaRPr lang="zh-CN" altLang="en-US" sz="1400" b="1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8730317"/>
                      </a:ext>
                    </a:extLst>
                  </a:tr>
                  <a:tr h="440373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MAPE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0.006532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0.015698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6555602"/>
                      </a:ext>
                    </a:extLst>
                  </a:tr>
                  <a:tr h="4403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219178" r="-201141" b="-2397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0.999708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0.997740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4925328"/>
                      </a:ext>
                    </a:extLst>
                  </a:tr>
                  <a:tr h="522499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NMSE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28.40200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12.75730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6213138"/>
                      </a:ext>
                    </a:extLst>
                  </a:tr>
                  <a:tr h="522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NRMSE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0.011937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0.022332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61788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ECBB83A4-3134-473F-BFEF-8A8AAA9ADA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4" t="1758" r="3653"/>
          <a:stretch/>
        </p:blipFill>
        <p:spPr bwMode="auto">
          <a:xfrm>
            <a:off x="3895305" y="201864"/>
            <a:ext cx="5087802" cy="3250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146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Results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04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64F2A-7176-422F-B5B1-429BD0980610}"/>
              </a:ext>
            </a:extLst>
          </p:cNvPr>
          <p:cNvSpPr txBox="1"/>
          <p:nvPr/>
        </p:nvSpPr>
        <p:spPr>
          <a:xfrm>
            <a:off x="214010" y="1010402"/>
            <a:ext cx="347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XGBoost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pic>
        <p:nvPicPr>
          <p:cNvPr id="11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841E280E-43D0-4E38-AAC4-56124FE63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57"/>
          <a:stretch/>
        </p:blipFill>
        <p:spPr>
          <a:xfrm>
            <a:off x="908435" y="2277038"/>
            <a:ext cx="5601185" cy="3848238"/>
          </a:xfrm>
          <a:prstGeom prst="rect">
            <a:avLst/>
          </a:prstGeom>
        </p:spPr>
      </p:pic>
      <p:pic>
        <p:nvPicPr>
          <p:cNvPr id="13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049FB478-D6CF-4C73-B2BC-E7476B3BE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4"/>
          <a:stretch/>
        </p:blipFill>
        <p:spPr>
          <a:xfrm>
            <a:off x="6772267" y="2277038"/>
            <a:ext cx="1104996" cy="3848238"/>
          </a:xfrm>
        </p:spPr>
      </p:pic>
      <p:sp>
        <p:nvSpPr>
          <p:cNvPr id="14" name="Arrow: Down 11">
            <a:extLst>
              <a:ext uri="{FF2B5EF4-FFF2-40B4-BE49-F238E27FC236}">
                <a16:creationId xmlns:a16="http://schemas.microsoft.com/office/drawing/2014/main" id="{6B400048-5023-4EBF-A9DD-551BBB5C4401}"/>
              </a:ext>
            </a:extLst>
          </p:cNvPr>
          <p:cNvSpPr/>
          <p:nvPr/>
        </p:nvSpPr>
        <p:spPr>
          <a:xfrm rot="10800000">
            <a:off x="8348253" y="3482648"/>
            <a:ext cx="749446" cy="1737535"/>
          </a:xfrm>
          <a:prstGeom prst="downArrow">
            <a:avLst>
              <a:gd name="adj1" fmla="val 29775"/>
              <a:gd name="adj2" fmla="val 1336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B032B6D9-06E4-468D-A9EA-D9816DC1BF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6" t="1400" r="-1576" b="24582"/>
          <a:stretch/>
        </p:blipFill>
        <p:spPr>
          <a:xfrm>
            <a:off x="9560153" y="2325678"/>
            <a:ext cx="1185221" cy="3799598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C86401F-93DE-4F57-AFC2-2687102613E6}"/>
              </a:ext>
            </a:extLst>
          </p:cNvPr>
          <p:cNvSpPr/>
          <p:nvPr/>
        </p:nvSpPr>
        <p:spPr>
          <a:xfrm>
            <a:off x="306608" y="1574154"/>
            <a:ext cx="11256501" cy="4815188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8E19A1-2331-499B-BE9A-2065BF30BE82}"/>
              </a:ext>
            </a:extLst>
          </p:cNvPr>
          <p:cNvSpPr txBox="1"/>
          <p:nvPr/>
        </p:nvSpPr>
        <p:spPr>
          <a:xfrm>
            <a:off x="718544" y="1787987"/>
            <a:ext cx="508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haroni" panose="02010803020104030203" pitchFamily="2" charset="-79"/>
                <a:cs typeface="Aharoni" panose="02010803020104030203" pitchFamily="2" charset="-79"/>
              </a:rPr>
              <a:t>Lagged behind for 60 days</a:t>
            </a:r>
          </a:p>
        </p:txBody>
      </p:sp>
    </p:spTree>
    <p:extLst>
      <p:ext uri="{BB962C8B-B14F-4D97-AF65-F5344CB8AC3E}">
        <p14:creationId xmlns:p14="http://schemas.microsoft.com/office/powerpoint/2010/main" val="107459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Results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04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64F2A-7176-422F-B5B1-429BD0980610}"/>
              </a:ext>
            </a:extLst>
          </p:cNvPr>
          <p:cNvSpPr txBox="1"/>
          <p:nvPr/>
        </p:nvSpPr>
        <p:spPr>
          <a:xfrm>
            <a:off x="214010" y="1010402"/>
            <a:ext cx="347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XGBoost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D973DFC-9F2B-402D-B1AB-3A3D066E9919}"/>
              </a:ext>
            </a:extLst>
          </p:cNvPr>
          <p:cNvSpPr/>
          <p:nvPr/>
        </p:nvSpPr>
        <p:spPr>
          <a:xfrm>
            <a:off x="306608" y="1574153"/>
            <a:ext cx="11679337" cy="5167113"/>
          </a:xfrm>
          <a:prstGeom prst="roundRect">
            <a:avLst>
              <a:gd name="adj" fmla="val 823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784B9C29-FCBC-4CA6-8E36-E584E772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2" y="2046968"/>
            <a:ext cx="3322494" cy="2537957"/>
          </a:xfr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02AF246C-4196-4BB9-851F-DBF191030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602" y="2046968"/>
            <a:ext cx="3362470" cy="2537957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A68DE3AB-24A5-4A2E-A887-1CF12A2ED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209" y="2046968"/>
            <a:ext cx="3472900" cy="260248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A441DB5-A4DE-492E-AAF5-F5176F211201}"/>
              </a:ext>
            </a:extLst>
          </p:cNvPr>
          <p:cNvSpPr txBox="1"/>
          <p:nvPr/>
        </p:nvSpPr>
        <p:spPr>
          <a:xfrm>
            <a:off x="1542233" y="1708414"/>
            <a:ext cx="1868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Total recover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48B709-3131-4CAE-807E-5F22D8ABE791}"/>
              </a:ext>
            </a:extLst>
          </p:cNvPr>
          <p:cNvSpPr txBox="1"/>
          <p:nvPr/>
        </p:nvSpPr>
        <p:spPr>
          <a:xfrm>
            <a:off x="5430097" y="1708414"/>
            <a:ext cx="2267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Accumulated cases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7FE76B-2B96-41EA-807F-CE95204F23CB}"/>
              </a:ext>
            </a:extLst>
          </p:cNvPr>
          <p:cNvSpPr txBox="1"/>
          <p:nvPr/>
        </p:nvSpPr>
        <p:spPr>
          <a:xfrm>
            <a:off x="9175877" y="1708414"/>
            <a:ext cx="1868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Total death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3">
                <a:extLst>
                  <a:ext uri="{FF2B5EF4-FFF2-40B4-BE49-F238E27FC236}">
                    <a16:creationId xmlns:a16="http://schemas.microsoft.com/office/drawing/2014/main" id="{FE61BDEC-E8EC-4F17-94B6-305006ADDE4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97498739"/>
                  </p:ext>
                </p:extLst>
              </p:nvPr>
            </p:nvGraphicFramePr>
            <p:xfrm>
              <a:off x="3156150" y="4923479"/>
              <a:ext cx="5980251" cy="1280160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177841">
                      <a:extLst>
                        <a:ext uri="{9D8B030D-6E8A-4147-A177-3AD203B41FA5}">
                          <a16:colId xmlns:a16="http://schemas.microsoft.com/office/drawing/2014/main" val="1082329609"/>
                        </a:ext>
                      </a:extLst>
                    </a:gridCol>
                    <a:gridCol w="2180089">
                      <a:extLst>
                        <a:ext uri="{9D8B030D-6E8A-4147-A177-3AD203B41FA5}">
                          <a16:colId xmlns:a16="http://schemas.microsoft.com/office/drawing/2014/main" val="1987069789"/>
                        </a:ext>
                      </a:extLst>
                    </a:gridCol>
                    <a:gridCol w="1286231">
                      <a:extLst>
                        <a:ext uri="{9D8B030D-6E8A-4147-A177-3AD203B41FA5}">
                          <a16:colId xmlns:a16="http://schemas.microsoft.com/office/drawing/2014/main" val="2237631778"/>
                        </a:ext>
                      </a:extLst>
                    </a:gridCol>
                    <a:gridCol w="1336090">
                      <a:extLst>
                        <a:ext uri="{9D8B030D-6E8A-4147-A177-3AD203B41FA5}">
                          <a16:colId xmlns:a16="http://schemas.microsoft.com/office/drawing/2014/main" val="3315936316"/>
                        </a:ext>
                      </a:extLst>
                    </a:gridCol>
                  </a:tblGrid>
                  <a:tr h="379095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Total Recover</a:t>
                          </a:r>
                          <a:endParaRPr lang="zh-CN" altLang="en-US" sz="1400" i="0" kern="10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Accumulated cases</a:t>
                          </a:r>
                          <a:endParaRPr lang="zh-CN" altLang="en-US" sz="1400" i="0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Total Death</a:t>
                          </a:r>
                          <a:endParaRPr lang="zh-CN" altLang="en-US" sz="1400" i="0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41223650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MAPE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0.010189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0.017885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0.017445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50781424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altLang="en-US" sz="14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 kern="1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sz="1400" i="0" kern="1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0.999280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0.999874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0.999900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85711887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NMSE</a:t>
                          </a:r>
                          <a:endParaRPr lang="zh-CN" altLang="en-US" sz="1400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3.474250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23.96579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0.269223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194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NRMSE</a:t>
                          </a:r>
                          <a:endParaRPr lang="zh-CN" altLang="en-US" sz="1400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0.012754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0.008048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0.006651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994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3">
                <a:extLst>
                  <a:ext uri="{FF2B5EF4-FFF2-40B4-BE49-F238E27FC236}">
                    <a16:creationId xmlns:a16="http://schemas.microsoft.com/office/drawing/2014/main" id="{FE61BDEC-E8EC-4F17-94B6-305006ADDE4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97498739"/>
                  </p:ext>
                </p:extLst>
              </p:nvPr>
            </p:nvGraphicFramePr>
            <p:xfrm>
              <a:off x="3156150" y="4923479"/>
              <a:ext cx="5980251" cy="1280160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1177841">
                      <a:extLst>
                        <a:ext uri="{9D8B030D-6E8A-4147-A177-3AD203B41FA5}">
                          <a16:colId xmlns:a16="http://schemas.microsoft.com/office/drawing/2014/main" val="1082329609"/>
                        </a:ext>
                      </a:extLst>
                    </a:gridCol>
                    <a:gridCol w="2180089">
                      <a:extLst>
                        <a:ext uri="{9D8B030D-6E8A-4147-A177-3AD203B41FA5}">
                          <a16:colId xmlns:a16="http://schemas.microsoft.com/office/drawing/2014/main" val="1987069789"/>
                        </a:ext>
                      </a:extLst>
                    </a:gridCol>
                    <a:gridCol w="1286231">
                      <a:extLst>
                        <a:ext uri="{9D8B030D-6E8A-4147-A177-3AD203B41FA5}">
                          <a16:colId xmlns:a16="http://schemas.microsoft.com/office/drawing/2014/main" val="2237631778"/>
                        </a:ext>
                      </a:extLst>
                    </a:gridCol>
                    <a:gridCol w="1336090">
                      <a:extLst>
                        <a:ext uri="{9D8B030D-6E8A-4147-A177-3AD203B41FA5}">
                          <a16:colId xmlns:a16="http://schemas.microsoft.com/office/drawing/2014/main" val="3315936316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Total Recover</a:t>
                          </a:r>
                          <a:endParaRPr lang="zh-CN" altLang="en-US" sz="1400" i="0" kern="10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Accumulated cases</a:t>
                          </a:r>
                          <a:endParaRPr lang="zh-CN" altLang="en-US" sz="1400" i="0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Total Death</a:t>
                          </a:r>
                          <a:endParaRPr lang="zh-CN" altLang="en-US" sz="1400" i="0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41223650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MAPE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0.010189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0.017885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0.017445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50781424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t="-328571" r="-408808" b="-2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0.999280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0.999874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0.999900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8571188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NMSE</a:t>
                          </a:r>
                          <a:endParaRPr lang="zh-CN" altLang="en-US" sz="1400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3.474250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23.96579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0.269223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19453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NRMSE</a:t>
                          </a:r>
                          <a:endParaRPr lang="zh-CN" altLang="en-US" sz="1400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0.012754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0.008048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i="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0.006651</a:t>
                          </a:r>
                          <a:endParaRPr lang="zh-CN" altLang="en-US" sz="1400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99421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223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Results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04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64F2A-7176-422F-B5B1-429BD0980610}"/>
              </a:ext>
            </a:extLst>
          </p:cNvPr>
          <p:cNvSpPr txBox="1"/>
          <p:nvPr/>
        </p:nvSpPr>
        <p:spPr>
          <a:xfrm>
            <a:off x="214010" y="1010402"/>
            <a:ext cx="347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Existing case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D973DFC-9F2B-402D-B1AB-3A3D066E9919}"/>
              </a:ext>
            </a:extLst>
          </p:cNvPr>
          <p:cNvSpPr/>
          <p:nvPr/>
        </p:nvSpPr>
        <p:spPr>
          <a:xfrm>
            <a:off x="306608" y="1574153"/>
            <a:ext cx="11679337" cy="5167113"/>
          </a:xfrm>
          <a:prstGeom prst="roundRect">
            <a:avLst>
              <a:gd name="adj" fmla="val 823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896FF671-F98D-44FC-9BF8-71DE54EF4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58" y="2107377"/>
            <a:ext cx="3709306" cy="2796102"/>
          </a:xfr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90A66B23-4D1D-4923-B4D1-7B9DB9634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242" y="2107377"/>
            <a:ext cx="3917042" cy="294145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3741060-7ACA-4D9C-9BBF-74B566B75F7A}"/>
              </a:ext>
            </a:extLst>
          </p:cNvPr>
          <p:cNvSpPr txBox="1"/>
          <p:nvPr/>
        </p:nvSpPr>
        <p:spPr>
          <a:xfrm>
            <a:off x="2363862" y="1738833"/>
            <a:ext cx="1868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XGBoost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52413C-07F4-4278-89AD-5DBC608294C6}"/>
              </a:ext>
            </a:extLst>
          </p:cNvPr>
          <p:cNvSpPr txBox="1"/>
          <p:nvPr/>
        </p:nvSpPr>
        <p:spPr>
          <a:xfrm>
            <a:off x="8510019" y="1702396"/>
            <a:ext cx="1868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SIR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3">
                <a:extLst>
                  <a:ext uri="{FF2B5EF4-FFF2-40B4-BE49-F238E27FC236}">
                    <a16:creationId xmlns:a16="http://schemas.microsoft.com/office/drawing/2014/main" id="{D071A9C1-6F39-47F2-9B05-7B34F39220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59105273"/>
                  </p:ext>
                </p:extLst>
              </p:nvPr>
            </p:nvGraphicFramePr>
            <p:xfrm>
              <a:off x="3379685" y="5165995"/>
              <a:ext cx="5533182" cy="1232535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983304">
                      <a:extLst>
                        <a:ext uri="{9D8B030D-6E8A-4147-A177-3AD203B41FA5}">
                          <a16:colId xmlns:a16="http://schemas.microsoft.com/office/drawing/2014/main" val="1485124385"/>
                        </a:ext>
                      </a:extLst>
                    </a:gridCol>
                    <a:gridCol w="2343509">
                      <a:extLst>
                        <a:ext uri="{9D8B030D-6E8A-4147-A177-3AD203B41FA5}">
                          <a16:colId xmlns:a16="http://schemas.microsoft.com/office/drawing/2014/main" val="1809615630"/>
                        </a:ext>
                      </a:extLst>
                    </a:gridCol>
                    <a:gridCol w="2206369">
                      <a:extLst>
                        <a:ext uri="{9D8B030D-6E8A-4147-A177-3AD203B41FA5}">
                          <a16:colId xmlns:a16="http://schemas.microsoft.com/office/drawing/2014/main" val="3899219046"/>
                        </a:ext>
                      </a:extLst>
                    </a:gridCol>
                  </a:tblGrid>
                  <a:tr h="379095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>
                              <a:solidFill>
                                <a:schemeClr val="dk1"/>
                              </a:solidFill>
                              <a:effectLst/>
                            </a:rPr>
                            <a:t> </a:t>
                          </a:r>
                          <a:endParaRPr lang="zh-CN" altLang="en-US" sz="1400" b="1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XGBoost</a:t>
                          </a:r>
                          <a:endParaRPr lang="zh-CN" altLang="en-US" sz="1400" b="1" i="0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SIR</a:t>
                          </a:r>
                          <a:endParaRPr lang="zh-CN" altLang="en-US" sz="1400" b="1" i="0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68540759"/>
                      </a:ext>
                    </a:extLst>
                  </a:tr>
                  <a:tr h="192405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>
                              <a:solidFill>
                                <a:schemeClr val="dk1"/>
                              </a:solidFill>
                              <a:effectLst/>
                            </a:rPr>
                            <a:t>MAPE</a:t>
                          </a:r>
                          <a:endParaRPr lang="zh-CN" altLang="en-US" sz="1400" b="1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0.006662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0.007136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61040523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altLang="en-US" sz="1400" b="1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1400" b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400" b="1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0.999727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0.999687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303955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>
                              <a:solidFill>
                                <a:schemeClr val="dk1"/>
                              </a:solidFill>
                              <a:effectLst/>
                            </a:rPr>
                            <a:t>NMSE</a:t>
                          </a:r>
                          <a:endParaRPr lang="zh-CN" altLang="en-US" sz="1400" b="1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26.81811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30.44738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36480019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>
                              <a:solidFill>
                                <a:schemeClr val="dk1"/>
                              </a:solidFill>
                              <a:effectLst/>
                            </a:rPr>
                            <a:t>NRMSE</a:t>
                          </a:r>
                          <a:endParaRPr lang="zh-CN" altLang="en-US" sz="1400" b="1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0.011647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0.012354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27107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3">
                <a:extLst>
                  <a:ext uri="{FF2B5EF4-FFF2-40B4-BE49-F238E27FC236}">
                    <a16:creationId xmlns:a16="http://schemas.microsoft.com/office/drawing/2014/main" id="{D071A9C1-6F39-47F2-9B05-7B34F39220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59105273"/>
                  </p:ext>
                </p:extLst>
              </p:nvPr>
            </p:nvGraphicFramePr>
            <p:xfrm>
              <a:off x="3379685" y="5165995"/>
              <a:ext cx="5533182" cy="1232535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983304">
                      <a:extLst>
                        <a:ext uri="{9D8B030D-6E8A-4147-A177-3AD203B41FA5}">
                          <a16:colId xmlns:a16="http://schemas.microsoft.com/office/drawing/2014/main" val="1485124385"/>
                        </a:ext>
                      </a:extLst>
                    </a:gridCol>
                    <a:gridCol w="2343509">
                      <a:extLst>
                        <a:ext uri="{9D8B030D-6E8A-4147-A177-3AD203B41FA5}">
                          <a16:colId xmlns:a16="http://schemas.microsoft.com/office/drawing/2014/main" val="1809615630"/>
                        </a:ext>
                      </a:extLst>
                    </a:gridCol>
                    <a:gridCol w="2206369">
                      <a:extLst>
                        <a:ext uri="{9D8B030D-6E8A-4147-A177-3AD203B41FA5}">
                          <a16:colId xmlns:a16="http://schemas.microsoft.com/office/drawing/2014/main" val="3899219046"/>
                        </a:ext>
                      </a:extLst>
                    </a:gridCol>
                  </a:tblGrid>
                  <a:tr h="379095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>
                              <a:solidFill>
                                <a:schemeClr val="dk1"/>
                              </a:solidFill>
                              <a:effectLst/>
                            </a:rPr>
                            <a:t> </a:t>
                          </a:r>
                          <a:endParaRPr lang="zh-CN" altLang="en-US" sz="1400" b="1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XGBoost</a:t>
                          </a:r>
                          <a:endParaRPr lang="zh-CN" altLang="en-US" sz="1400" b="1" i="0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SIR</a:t>
                          </a:r>
                          <a:endParaRPr lang="zh-CN" altLang="en-US" sz="1400" b="1" i="0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6854075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>
                              <a:solidFill>
                                <a:schemeClr val="dk1"/>
                              </a:solidFill>
                              <a:effectLst/>
                            </a:rPr>
                            <a:t>MAPE</a:t>
                          </a:r>
                          <a:endParaRPr lang="zh-CN" altLang="en-US" sz="1400" b="1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0.006662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0.007136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61040523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280000" r="-461111" b="-2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0.999727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0.999687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30395572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>
                              <a:solidFill>
                                <a:schemeClr val="dk1"/>
                              </a:solidFill>
                              <a:effectLst/>
                            </a:rPr>
                            <a:t>NMSE</a:t>
                          </a:r>
                          <a:endParaRPr lang="zh-CN" altLang="en-US" sz="1400" b="1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26.81811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30.44738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3648001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>
                              <a:solidFill>
                                <a:schemeClr val="dk1"/>
                              </a:solidFill>
                              <a:effectLst/>
                            </a:rPr>
                            <a:t>NRMSE</a:t>
                          </a:r>
                          <a:endParaRPr lang="zh-CN" altLang="en-US" sz="1400" b="1" i="0" kern="1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0.011647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b="1" kern="100" dirty="0">
                              <a:solidFill>
                                <a:schemeClr val="dk1"/>
                              </a:solidFill>
                              <a:effectLst/>
                            </a:rPr>
                            <a:t>0.012354</a:t>
                          </a:r>
                          <a:endParaRPr lang="zh-CN" altLang="en-US" sz="1400" b="1" i="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271076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576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Conclusion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05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D973DFC-9F2B-402D-B1AB-3A3D066E9919}"/>
              </a:ext>
            </a:extLst>
          </p:cNvPr>
          <p:cNvSpPr/>
          <p:nvPr/>
        </p:nvSpPr>
        <p:spPr>
          <a:xfrm>
            <a:off x="306608" y="1574153"/>
            <a:ext cx="11679337" cy="5167113"/>
          </a:xfrm>
          <a:prstGeom prst="roundRect">
            <a:avLst>
              <a:gd name="adj" fmla="val 823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B97F0D-328D-4138-BD78-3752E0D7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83" y="181405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1. Achieved a satisfying result in predicting the volume of existing cases 60 days later in the future by </a:t>
            </a:r>
            <a:r>
              <a:rPr lang="en-US" altLang="zh-CN" dirty="0" err="1">
                <a:latin typeface="Aharoni" panose="02010803020104030203" pitchFamily="2" charset="-79"/>
                <a:cs typeface="Aharoni" panose="02010803020104030203" pitchFamily="2" charset="-79"/>
              </a:rPr>
              <a:t>XGboost</a:t>
            </a:r>
            <a:endParaRPr lang="en-US" altLang="zh-C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2. Verified that the policy intervention has a deep relationship with Covid-19 situations</a:t>
            </a:r>
          </a:p>
          <a:p>
            <a:endParaRPr lang="en-US" altLang="zh-C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Need to find a new method to support SIR to make a long-term prediction.</a:t>
            </a:r>
          </a:p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We have only tested our model on the dataset about Virginia. More data is welcomed to test the generalization of such a method.</a:t>
            </a:r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697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-53163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References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06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921D8C-1913-4DDC-BA34-CEFCE0596287}"/>
              </a:ext>
            </a:extLst>
          </p:cNvPr>
          <p:cNvSpPr txBox="1"/>
          <p:nvPr/>
        </p:nvSpPr>
        <p:spPr>
          <a:xfrm>
            <a:off x="282102" y="953311"/>
            <a:ext cx="1152727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u="sng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[1] </a:t>
            </a:r>
            <a:r>
              <a:rPr lang="en-US" altLang="zh-CN" u="sng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Edomt</a:t>
            </a:r>
            <a:r>
              <a:rPr lang="en-US" altLang="zh-CN" u="sng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. 2021. “Data on COVID-19 (coronavirus) vaccinations by Our World in Data” </a:t>
            </a:r>
            <a:r>
              <a:rPr lang="en-US" altLang="zh-CN" u="sng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Github</a:t>
            </a:r>
            <a:r>
              <a:rPr lang="en-US" altLang="zh-CN" u="sng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. November 10, 2021, </a:t>
            </a:r>
            <a:r>
              <a:rPr lang="en-US" altLang="zh-CN" u="sng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https://github.com/owid/covid-19-data/tree/master/public/data/vaccinations</a:t>
            </a:r>
            <a:endParaRPr lang="zh-CN" altLang="zh-CN" u="sng" kern="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宋体" panose="02010600030101010101" pitchFamily="2" charset="-122"/>
              </a:rPr>
              <a:t>] Virginia Department of Health. 2021. “VDH-COVID-19-PublicUseDataset-KeyMeasures-Hospitals” Virginia Open Data 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Portal, November 9, 2021, 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https://data.virginia.gov/Government/VDH-COVID-19-PublicUseDataset-KeyMeasures-Hospital/28wk-762y</a:t>
            </a:r>
            <a:endParaRPr lang="en-US" altLang="zh-CN" kern="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@???"/>
              </a:rPr>
              <a:t>[3] CDC Case Task Force, </a:t>
            </a:r>
            <a:r>
              <a:rPr lang="en-US" altLang="zh-CN" sz="1800" dirty="0">
                <a:effectLst/>
                <a:latin typeface="@???"/>
                <a:ea typeface="宋体" panose="02010600030101010101" pitchFamily="2" charset="-122"/>
              </a:rPr>
              <a:t>“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@???"/>
              </a:rPr>
              <a:t>United States COVID-19 Cases and Deaths by State over Time</a:t>
            </a:r>
            <a:r>
              <a:rPr lang="en-US" altLang="zh-CN" sz="1800" dirty="0">
                <a:effectLst/>
                <a:latin typeface="@???"/>
                <a:ea typeface="宋体" panose="02010600030101010101" pitchFamily="2" charset="-122"/>
              </a:rPr>
              <a:t>”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@???"/>
              </a:rPr>
              <a:t>, Centers for Disease control and prevention, November 14, </a:t>
            </a:r>
            <a:r>
              <a:rPr lang="en-US" altLang="zh-CN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@???"/>
                <a:hlinkClick r:id="rId4"/>
              </a:rPr>
              <a:t>https://data.cdc.gov/Case-Surveillance/United-States-COVID-19-Cases-and-Deaths-by-State-o/9mfq-cb36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@???"/>
              </a:rPr>
              <a:t>[4] Johns Hopkins University Center for Systems Science and Engineering, “csse_covid_19_daily_reports_us”,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@???"/>
              </a:rPr>
              <a:t>Github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@???"/>
              </a:rPr>
              <a:t>, December 1,2021, </a:t>
            </a:r>
            <a:r>
              <a:rPr lang="en-US" altLang="zh-CN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@???"/>
                <a:hlinkClick r:id="rId5"/>
              </a:rPr>
              <a:t>https://github.com/CSSEGISandData/COVID-19/tree/master/csse_covid_19_data/csse_covid_19_daily_reports_us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[5] Xiang, Yue,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Yonghong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Jia,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Linlin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Chen, Lei Guo,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Bizhen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Shu, and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Enshen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Long. “Covid-19 Epidemic Prediction and the Impact of Public Health Interventions: A Review of COVID-19 Epidemic Models.” Infectious Disease Modelling 6 (2021): 324–42. https://doi.org/10.1016/j.idm.2021.01.001. </a:t>
            </a:r>
            <a:endParaRPr lang="zh-CN" altLang="zh-CN" kern="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@???"/>
              </a:rPr>
              <a:t>[6] Chen, Yi-Cheng, Ping-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@???"/>
              </a:rPr>
              <a:t>En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@???"/>
              </a:rPr>
              <a:t> Lu, Cheng-Shang Chang, and Tzu-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@???"/>
              </a:rPr>
              <a:t>Hsuan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@???"/>
              </a:rPr>
              <a:t> Liu. “A Time-Dependent SIR Model for COVID-19 with Undetectable Infected Persons.” IEEE Transactions on Network Science and Engineering 7, no. 4 (2020): 3279–94. </a:t>
            </a:r>
            <a:r>
              <a:rPr lang="en-US" altLang="zh-CN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6"/>
              </a:rPr>
              <a:t>https://doi.org/10.1109/tnse.2020.3024723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@???"/>
              </a:rPr>
              <a:t>.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33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-53163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References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06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921D8C-1913-4DDC-BA34-CEFCE0596287}"/>
              </a:ext>
            </a:extLst>
          </p:cNvPr>
          <p:cNvSpPr txBox="1"/>
          <p:nvPr/>
        </p:nvSpPr>
        <p:spPr>
          <a:xfrm>
            <a:off x="282102" y="953311"/>
            <a:ext cx="11527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[7] Yang,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Zifeng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Zhiqi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Zeng,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Ke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Wang, Sook-San Wong,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Wenhua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Liang, Mark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Zanin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 Peng Liu, et al. “Modified Seir and AI Prediction of the Epidemics Trend of COVID-19 in China under Public Health Interventions.” Journal of Thoracic Disease 12, no. 3 (2020): 165–74. 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https://doi.org/10.21037/jtd.2020.02.64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315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0774FC65-8302-44BD-8FDA-2EDCBD55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445" y="1885748"/>
            <a:ext cx="5274310" cy="2327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6D8F45-3BB4-4781-B4F2-65FBD5163A91}"/>
              </a:ext>
            </a:extLst>
          </p:cNvPr>
          <p:cNvSpPr txBox="1"/>
          <p:nvPr/>
        </p:nvSpPr>
        <p:spPr>
          <a:xfrm>
            <a:off x="4668520" y="25349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β(t)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9F1BDF-7787-4E49-B049-7AB45C0DC10F}"/>
              </a:ext>
            </a:extLst>
          </p:cNvPr>
          <p:cNvSpPr txBox="1"/>
          <p:nvPr/>
        </p:nvSpPr>
        <p:spPr>
          <a:xfrm>
            <a:off x="5886411" y="238402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γ(t)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77D90D3-9F6C-4E2A-9BBC-6BA02325484F}"/>
              </a:ext>
            </a:extLst>
          </p:cNvPr>
          <p:cNvSpPr/>
          <p:nvPr/>
        </p:nvSpPr>
        <p:spPr>
          <a:xfrm>
            <a:off x="3179446" y="1885748"/>
            <a:ext cx="5274310" cy="2327275"/>
          </a:xfrm>
          <a:prstGeom prst="roundRect">
            <a:avLst>
              <a:gd name="adj" fmla="val 823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B92F90-9897-435D-8670-EAC2E5A41C4F}"/>
              </a:ext>
            </a:extLst>
          </p:cNvPr>
          <p:cNvSpPr txBox="1"/>
          <p:nvPr/>
        </p:nvSpPr>
        <p:spPr>
          <a:xfrm>
            <a:off x="3298489" y="2076251"/>
            <a:ext cx="123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haroni" panose="02010803020104030203" pitchFamily="2" charset="-79"/>
                <a:cs typeface="Aharoni" panose="02010803020104030203" pitchFamily="2" charset="-79"/>
              </a:rPr>
              <a:t>SIR model</a:t>
            </a:r>
            <a:endParaRPr lang="zh-CN" alt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ectangle: Rounded Corners 3">
            <a:extLst>
              <a:ext uri="{FF2B5EF4-FFF2-40B4-BE49-F238E27FC236}">
                <a16:creationId xmlns:a16="http://schemas.microsoft.com/office/drawing/2014/main" id="{C2148D6B-3EBB-4B95-9183-B0795A31625E}"/>
              </a:ext>
            </a:extLst>
          </p:cNvPr>
          <p:cNvSpPr/>
          <p:nvPr/>
        </p:nvSpPr>
        <p:spPr>
          <a:xfrm>
            <a:off x="3179445" y="524834"/>
            <a:ext cx="2075936" cy="5842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 Black" panose="020B0A04020102020204" pitchFamily="34" charset="0"/>
                <a:cs typeface="Aharoni" panose="02010803020104030203" pitchFamily="2" charset="-79"/>
              </a:rPr>
              <a:t>recover</a:t>
            </a:r>
            <a:endParaRPr lang="zh-CN" altLang="en-US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DFEB3B3D-8A75-456C-9D29-60275B159AF2}"/>
              </a:ext>
            </a:extLst>
          </p:cNvPr>
          <p:cNvSpPr/>
          <p:nvPr/>
        </p:nvSpPr>
        <p:spPr>
          <a:xfrm>
            <a:off x="6377819" y="524834"/>
            <a:ext cx="2075936" cy="5842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 Black" panose="020B0A04020102020204" pitchFamily="34" charset="0"/>
                <a:cs typeface="Aharoni" panose="02010803020104030203" pitchFamily="2" charset="-79"/>
              </a:rPr>
              <a:t>COVID-19 cases</a:t>
            </a:r>
            <a:endParaRPr lang="zh-CN" alt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2189AB80-9B6F-4F87-A24D-5D404B144882}"/>
              </a:ext>
            </a:extLst>
          </p:cNvPr>
          <p:cNvCxnSpPr>
            <a:stCxn id="10" idx="2"/>
            <a:endCxn id="7" idx="0"/>
          </p:cNvCxnSpPr>
          <p:nvPr/>
        </p:nvCxnSpPr>
        <p:spPr>
          <a:xfrm rot="5400000">
            <a:off x="6227886" y="697847"/>
            <a:ext cx="776616" cy="159918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4BD468B-B0DA-4C37-824E-E9BF785896F1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16200000" flipH="1">
            <a:off x="4628699" y="697846"/>
            <a:ext cx="776616" cy="15991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3">
            <a:extLst>
              <a:ext uri="{FF2B5EF4-FFF2-40B4-BE49-F238E27FC236}">
                <a16:creationId xmlns:a16="http://schemas.microsoft.com/office/drawing/2014/main" id="{430566F5-BDF7-4D65-A59B-E89F72453EE0}"/>
              </a:ext>
            </a:extLst>
          </p:cNvPr>
          <p:cNvSpPr/>
          <p:nvPr/>
        </p:nvSpPr>
        <p:spPr>
          <a:xfrm>
            <a:off x="3105539" y="4793942"/>
            <a:ext cx="2634861" cy="5842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Black" panose="020B0A04020102020204" pitchFamily="34" charset="0"/>
                <a:cs typeface="Aharoni" panose="02010803020104030203" pitchFamily="2" charset="-79"/>
              </a:rPr>
              <a:t>Existing case</a:t>
            </a:r>
          </a:p>
          <a:p>
            <a:pPr algn="ctr"/>
            <a:r>
              <a:rPr lang="en-US" altLang="zh-CN" dirty="0">
                <a:latin typeface="Arial Black" panose="020B0A04020102020204" pitchFamily="34" charset="0"/>
                <a:cs typeface="Aharoni" panose="02010803020104030203" pitchFamily="2" charset="-79"/>
              </a:rPr>
              <a:t>Recovered case</a:t>
            </a:r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Rectangle: Rounded Corners 3">
            <a:extLst>
              <a:ext uri="{FF2B5EF4-FFF2-40B4-BE49-F238E27FC236}">
                <a16:creationId xmlns:a16="http://schemas.microsoft.com/office/drawing/2014/main" id="{CD947CF3-FC2A-4C6C-A059-49FBEA754137}"/>
              </a:ext>
            </a:extLst>
          </p:cNvPr>
          <p:cNvSpPr/>
          <p:nvPr/>
        </p:nvSpPr>
        <p:spPr>
          <a:xfrm>
            <a:off x="6345501" y="4793942"/>
            <a:ext cx="2075936" cy="5842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 Black" panose="020B0A04020102020204" pitchFamily="34" charset="0"/>
                <a:cs typeface="Aharoni" panose="02010803020104030203" pitchFamily="2" charset="-79"/>
              </a:rPr>
              <a:t>γ(t+1), β(t+1)</a:t>
            </a:r>
            <a:endParaRPr lang="zh-CN" altLang="en-US" sz="2000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D3085AD-F7EF-4DFE-829A-96CF3A76AB26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6309576" y="3720048"/>
            <a:ext cx="580919" cy="156686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0F9A2A40-DC5E-4855-9CA3-EDF72CE9D7E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5400000">
            <a:off x="4829326" y="3806667"/>
            <a:ext cx="580919" cy="13936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8DD9249-2642-4BB5-9B85-9D221044BF37}"/>
              </a:ext>
            </a:extLst>
          </p:cNvPr>
          <p:cNvSpPr txBox="1"/>
          <p:nvPr/>
        </p:nvSpPr>
        <p:spPr>
          <a:xfrm>
            <a:off x="8723929" y="1343551"/>
            <a:ext cx="123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haroni" panose="02010803020104030203" pitchFamily="2" charset="-79"/>
                <a:cs typeface="Aharoni" panose="02010803020104030203" pitchFamily="2" charset="-79"/>
              </a:rPr>
              <a:t>input</a:t>
            </a:r>
            <a:endParaRPr lang="zh-CN" alt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C372D70-DEBB-41DF-BB85-D43426DA101C}"/>
              </a:ext>
            </a:extLst>
          </p:cNvPr>
          <p:cNvSpPr txBox="1"/>
          <p:nvPr/>
        </p:nvSpPr>
        <p:spPr>
          <a:xfrm>
            <a:off x="8642649" y="4266253"/>
            <a:ext cx="123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haroni" panose="02010803020104030203" pitchFamily="2" charset="-79"/>
                <a:cs typeface="Aharoni" panose="02010803020104030203" pitchFamily="2" charset="-79"/>
              </a:rPr>
              <a:t>output</a:t>
            </a:r>
            <a:endParaRPr lang="zh-CN" alt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318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ECFC61-3DFB-4371-8028-417DD4B8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Q&amp;A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08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78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99DF345-126B-4BA4-B7A0-79160369E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16"/>
            <a:ext cx="12391293" cy="68605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9DD703-71E6-4EBC-82AC-709C166B0049}"/>
              </a:ext>
            </a:extLst>
          </p:cNvPr>
          <p:cNvSpPr/>
          <p:nvPr/>
        </p:nvSpPr>
        <p:spPr>
          <a:xfrm>
            <a:off x="0" y="1"/>
            <a:ext cx="12192000" cy="715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contents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A22E0C-2959-4F2F-8A81-79429A825186}"/>
              </a:ext>
            </a:extLst>
          </p:cNvPr>
          <p:cNvSpPr/>
          <p:nvPr/>
        </p:nvSpPr>
        <p:spPr>
          <a:xfrm>
            <a:off x="7911319" y="715109"/>
            <a:ext cx="43053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文本占位符 15">
            <a:extLst>
              <a:ext uri="{FF2B5EF4-FFF2-40B4-BE49-F238E27FC236}">
                <a16:creationId xmlns:a16="http://schemas.microsoft.com/office/drawing/2014/main" id="{07088CA0-21AE-472C-A991-04C7AB73AFCD}"/>
              </a:ext>
            </a:extLst>
          </p:cNvPr>
          <p:cNvSpPr txBox="1"/>
          <p:nvPr/>
        </p:nvSpPr>
        <p:spPr>
          <a:xfrm>
            <a:off x="7911319" y="1738012"/>
            <a:ext cx="3965055" cy="457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Background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865C9C4-9D7D-4B78-96D0-571CF1A8C0B3}"/>
              </a:ext>
            </a:extLst>
          </p:cNvPr>
          <p:cNvGrpSpPr/>
          <p:nvPr/>
        </p:nvGrpSpPr>
        <p:grpSpPr>
          <a:xfrm>
            <a:off x="7175408" y="1631169"/>
            <a:ext cx="657957" cy="659683"/>
            <a:chOff x="7078688" y="805442"/>
            <a:chExt cx="857250" cy="9144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29F5F90-DB57-40DD-9B44-E54C9602142B}"/>
                </a:ext>
              </a:extLst>
            </p:cNvPr>
            <p:cNvSpPr/>
            <p:nvPr/>
          </p:nvSpPr>
          <p:spPr>
            <a:xfrm>
              <a:off x="7078688" y="805442"/>
              <a:ext cx="857250" cy="9144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9" name="文本占位符 15">
              <a:extLst>
                <a:ext uri="{FF2B5EF4-FFF2-40B4-BE49-F238E27FC236}">
                  <a16:creationId xmlns:a16="http://schemas.microsoft.com/office/drawing/2014/main" id="{F7D357EA-8AE4-4173-A185-B227DE47F0F5}"/>
                </a:ext>
              </a:extLst>
            </p:cNvPr>
            <p:cNvSpPr txBox="1"/>
            <p:nvPr/>
          </p:nvSpPr>
          <p:spPr>
            <a:xfrm>
              <a:off x="7103307" y="942803"/>
              <a:ext cx="793654" cy="639677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01</a:t>
              </a:r>
              <a:endParaRPr lang="zh-CN" altLang="en-US" sz="32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37" name="文本占位符 15">
            <a:extLst>
              <a:ext uri="{FF2B5EF4-FFF2-40B4-BE49-F238E27FC236}">
                <a16:creationId xmlns:a16="http://schemas.microsoft.com/office/drawing/2014/main" id="{8F5179B3-3CF4-48A4-95F3-8FE5971DEE5C}"/>
              </a:ext>
            </a:extLst>
          </p:cNvPr>
          <p:cNvSpPr txBox="1"/>
          <p:nvPr/>
        </p:nvSpPr>
        <p:spPr>
          <a:xfrm>
            <a:off x="7911319" y="2606334"/>
            <a:ext cx="4123958" cy="457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Problem Statement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DBA2CB1-CC59-4D4C-9E82-F26BBC707C25}"/>
              </a:ext>
            </a:extLst>
          </p:cNvPr>
          <p:cNvGrpSpPr/>
          <p:nvPr/>
        </p:nvGrpSpPr>
        <p:grpSpPr>
          <a:xfrm>
            <a:off x="7175408" y="2499491"/>
            <a:ext cx="657957" cy="659683"/>
            <a:chOff x="7078688" y="805442"/>
            <a:chExt cx="857250" cy="91440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7B83B4D-DD89-4806-B1A0-C98223997690}"/>
                </a:ext>
              </a:extLst>
            </p:cNvPr>
            <p:cNvSpPr/>
            <p:nvPr/>
          </p:nvSpPr>
          <p:spPr>
            <a:xfrm>
              <a:off x="7078688" y="805442"/>
              <a:ext cx="857250" cy="9144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0" name="文本占位符 15">
              <a:extLst>
                <a:ext uri="{FF2B5EF4-FFF2-40B4-BE49-F238E27FC236}">
                  <a16:creationId xmlns:a16="http://schemas.microsoft.com/office/drawing/2014/main" id="{118344D6-32E4-484B-9FD0-97B25731994F}"/>
                </a:ext>
              </a:extLst>
            </p:cNvPr>
            <p:cNvSpPr txBox="1"/>
            <p:nvPr/>
          </p:nvSpPr>
          <p:spPr>
            <a:xfrm>
              <a:off x="7103307" y="942803"/>
              <a:ext cx="793654" cy="639677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02</a:t>
              </a:r>
              <a:endParaRPr lang="zh-CN" altLang="en-US" sz="32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41" name="文本占位符 15">
            <a:extLst>
              <a:ext uri="{FF2B5EF4-FFF2-40B4-BE49-F238E27FC236}">
                <a16:creationId xmlns:a16="http://schemas.microsoft.com/office/drawing/2014/main" id="{0C32785B-99AC-47E1-834C-D73679BF0078}"/>
              </a:ext>
            </a:extLst>
          </p:cNvPr>
          <p:cNvSpPr txBox="1"/>
          <p:nvPr/>
        </p:nvSpPr>
        <p:spPr>
          <a:xfrm>
            <a:off x="7911319" y="3474656"/>
            <a:ext cx="3965055" cy="457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Proposed Method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CB6442C-C61A-4105-A5B7-5F1A1652EE75}"/>
              </a:ext>
            </a:extLst>
          </p:cNvPr>
          <p:cNvGrpSpPr/>
          <p:nvPr/>
        </p:nvGrpSpPr>
        <p:grpSpPr>
          <a:xfrm>
            <a:off x="7175408" y="3367813"/>
            <a:ext cx="657957" cy="659683"/>
            <a:chOff x="7078688" y="805442"/>
            <a:chExt cx="857250" cy="9144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38DD12F-05FC-4855-9D4F-6A6F72B8C230}"/>
                </a:ext>
              </a:extLst>
            </p:cNvPr>
            <p:cNvSpPr/>
            <p:nvPr/>
          </p:nvSpPr>
          <p:spPr>
            <a:xfrm>
              <a:off x="7078688" y="805442"/>
              <a:ext cx="857250" cy="9144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4" name="文本占位符 15">
              <a:extLst>
                <a:ext uri="{FF2B5EF4-FFF2-40B4-BE49-F238E27FC236}">
                  <a16:creationId xmlns:a16="http://schemas.microsoft.com/office/drawing/2014/main" id="{1F0C0A6F-8B79-4B75-8526-F06183740176}"/>
                </a:ext>
              </a:extLst>
            </p:cNvPr>
            <p:cNvSpPr txBox="1"/>
            <p:nvPr/>
          </p:nvSpPr>
          <p:spPr>
            <a:xfrm>
              <a:off x="7103307" y="942803"/>
              <a:ext cx="793654" cy="639677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03</a:t>
              </a:r>
              <a:endParaRPr lang="zh-CN" altLang="en-US" sz="32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45" name="文本占位符 15">
            <a:extLst>
              <a:ext uri="{FF2B5EF4-FFF2-40B4-BE49-F238E27FC236}">
                <a16:creationId xmlns:a16="http://schemas.microsoft.com/office/drawing/2014/main" id="{3A84AAA0-53D9-47C6-9884-C5789D295A71}"/>
              </a:ext>
            </a:extLst>
          </p:cNvPr>
          <p:cNvSpPr txBox="1"/>
          <p:nvPr/>
        </p:nvSpPr>
        <p:spPr>
          <a:xfrm>
            <a:off x="7911319" y="4342978"/>
            <a:ext cx="3965055" cy="457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Results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CC7B832-A618-45FE-8D1E-12AA86CEFC94}"/>
              </a:ext>
            </a:extLst>
          </p:cNvPr>
          <p:cNvGrpSpPr/>
          <p:nvPr/>
        </p:nvGrpSpPr>
        <p:grpSpPr>
          <a:xfrm>
            <a:off x="7175408" y="4236135"/>
            <a:ext cx="657957" cy="659683"/>
            <a:chOff x="7078688" y="805442"/>
            <a:chExt cx="857250" cy="9144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835054A-68F8-4349-984A-FFDBCDA2E0B4}"/>
                </a:ext>
              </a:extLst>
            </p:cNvPr>
            <p:cNvSpPr/>
            <p:nvPr/>
          </p:nvSpPr>
          <p:spPr>
            <a:xfrm>
              <a:off x="7078688" y="805442"/>
              <a:ext cx="857250" cy="9144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8" name="文本占位符 15">
              <a:extLst>
                <a:ext uri="{FF2B5EF4-FFF2-40B4-BE49-F238E27FC236}">
                  <a16:creationId xmlns:a16="http://schemas.microsoft.com/office/drawing/2014/main" id="{4FEE7608-72A1-4EF8-B3EC-CEF19CF8C063}"/>
                </a:ext>
              </a:extLst>
            </p:cNvPr>
            <p:cNvSpPr txBox="1"/>
            <p:nvPr/>
          </p:nvSpPr>
          <p:spPr>
            <a:xfrm>
              <a:off x="7103307" y="942803"/>
              <a:ext cx="793654" cy="639677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04</a:t>
              </a:r>
              <a:endParaRPr lang="zh-CN" altLang="en-US" sz="32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49" name="文本占位符 15">
            <a:extLst>
              <a:ext uri="{FF2B5EF4-FFF2-40B4-BE49-F238E27FC236}">
                <a16:creationId xmlns:a16="http://schemas.microsoft.com/office/drawing/2014/main" id="{4A39D15A-A656-4E4E-96A6-210EC320AA3F}"/>
              </a:ext>
            </a:extLst>
          </p:cNvPr>
          <p:cNvSpPr txBox="1"/>
          <p:nvPr/>
        </p:nvSpPr>
        <p:spPr>
          <a:xfrm>
            <a:off x="7930215" y="5236538"/>
            <a:ext cx="3965055" cy="457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Conclusion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539DA77-8A7C-4498-A18E-70539173CCF2}"/>
              </a:ext>
            </a:extLst>
          </p:cNvPr>
          <p:cNvGrpSpPr/>
          <p:nvPr/>
        </p:nvGrpSpPr>
        <p:grpSpPr>
          <a:xfrm>
            <a:off x="7194304" y="5129695"/>
            <a:ext cx="657957" cy="659683"/>
            <a:chOff x="7078688" y="805442"/>
            <a:chExt cx="857250" cy="914400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1DC5D43-562F-451F-BD57-4CFAB29B7A61}"/>
                </a:ext>
              </a:extLst>
            </p:cNvPr>
            <p:cNvSpPr/>
            <p:nvPr/>
          </p:nvSpPr>
          <p:spPr>
            <a:xfrm>
              <a:off x="7078688" y="805442"/>
              <a:ext cx="857250" cy="9144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2" name="文本占位符 15">
              <a:extLst>
                <a:ext uri="{FF2B5EF4-FFF2-40B4-BE49-F238E27FC236}">
                  <a16:creationId xmlns:a16="http://schemas.microsoft.com/office/drawing/2014/main" id="{2B6129A0-D170-4AAD-B3F9-82B61C9B926A}"/>
                </a:ext>
              </a:extLst>
            </p:cNvPr>
            <p:cNvSpPr txBox="1"/>
            <p:nvPr/>
          </p:nvSpPr>
          <p:spPr>
            <a:xfrm>
              <a:off x="7103307" y="942803"/>
              <a:ext cx="793654" cy="639677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05</a:t>
              </a:r>
              <a:endParaRPr lang="zh-CN" altLang="en-US" sz="32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62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Background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01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Picture 4" descr="White paper - Fighting Covid-19: China in Action - Chinadaily.com.cn">
            <a:extLst>
              <a:ext uri="{FF2B5EF4-FFF2-40B4-BE49-F238E27FC236}">
                <a16:creationId xmlns:a16="http://schemas.microsoft.com/office/drawing/2014/main" id="{54C1DF9A-A9BA-4B4A-A78B-75A24577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031" y="2082800"/>
            <a:ext cx="5094590" cy="339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98BB4FA-6BE2-411B-9425-D6FE64D3962B}"/>
              </a:ext>
            </a:extLst>
          </p:cNvPr>
          <p:cNvSpPr/>
          <p:nvPr/>
        </p:nvSpPr>
        <p:spPr>
          <a:xfrm>
            <a:off x="291290" y="1547862"/>
            <a:ext cx="5563410" cy="4312612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533DD45-F4E2-4D00-A903-4F755B91CAAF}"/>
              </a:ext>
            </a:extLst>
          </p:cNvPr>
          <p:cNvSpPr/>
          <p:nvPr/>
        </p:nvSpPr>
        <p:spPr>
          <a:xfrm>
            <a:off x="6386621" y="1547862"/>
            <a:ext cx="5563410" cy="4312612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D8F3A9-27DD-4867-8CC1-0CCCA849039F}"/>
              </a:ext>
            </a:extLst>
          </p:cNvPr>
          <p:cNvSpPr txBox="1"/>
          <p:nvPr/>
        </p:nvSpPr>
        <p:spPr>
          <a:xfrm>
            <a:off x="518809" y="6008471"/>
            <a:ext cx="10848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Sourced from: </a:t>
            </a:r>
            <a:r>
              <a:rPr lang="en-US" altLang="zh-CN" dirty="0">
                <a:hlinkClick r:id="rId4"/>
              </a:rPr>
              <a:t>https://www.vcg.com/creative/1359720968</a:t>
            </a:r>
            <a:r>
              <a:rPr lang="en-US" altLang="zh-CN" dirty="0"/>
              <a:t> &amp; </a:t>
            </a:r>
            <a:r>
              <a:rPr lang="en-US" altLang="zh-CN" dirty="0">
                <a:hlinkClick r:id="rId5"/>
              </a:rPr>
              <a:t>https://covid-19.chinadaily.com.cn/a/202006/08/WS5edd8bd6a3108348172515ec.html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661F13-7C55-41E1-8397-7BCA02AC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09" y="2082800"/>
            <a:ext cx="5126285" cy="32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6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Problem Statement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02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64F2A-7176-422F-B5B1-429BD0980610}"/>
              </a:ext>
            </a:extLst>
          </p:cNvPr>
          <p:cNvSpPr txBox="1"/>
          <p:nvPr/>
        </p:nvSpPr>
        <p:spPr>
          <a:xfrm>
            <a:off x="214009" y="906492"/>
            <a:ext cx="9885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 Black" panose="020B0A04020102020204" pitchFamily="34" charset="0"/>
              </a:rPr>
              <a:t>Research goal: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C8E25A-7E45-429B-B0F4-7FF006B97F8F}"/>
              </a:ext>
            </a:extLst>
          </p:cNvPr>
          <p:cNvSpPr txBox="1"/>
          <p:nvPr/>
        </p:nvSpPr>
        <p:spPr>
          <a:xfrm>
            <a:off x="1018310" y="2971800"/>
            <a:ext cx="108307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Arial Black" panose="020B0A04020102020204" pitchFamily="34" charset="0"/>
              </a:rPr>
              <a:t>Predict the volume of the existing COVID-19 cases in the future </a:t>
            </a:r>
            <a:endParaRPr lang="zh-CN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07ACF90-7A77-4837-9C3A-5012BBCC8BA2}"/>
              </a:ext>
            </a:extLst>
          </p:cNvPr>
          <p:cNvSpPr/>
          <p:nvPr/>
        </p:nvSpPr>
        <p:spPr>
          <a:xfrm>
            <a:off x="306608" y="1574154"/>
            <a:ext cx="11256501" cy="4815188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409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Problem Statement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02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64F2A-7176-422F-B5B1-429BD0980610}"/>
              </a:ext>
            </a:extLst>
          </p:cNvPr>
          <p:cNvSpPr txBox="1"/>
          <p:nvPr/>
        </p:nvSpPr>
        <p:spPr>
          <a:xfrm>
            <a:off x="214010" y="1010402"/>
            <a:ext cx="347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Works in related fields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735BE0-FC00-4E1C-AA88-0F711559D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/>
          <a:stretch/>
        </p:blipFill>
        <p:spPr>
          <a:xfrm>
            <a:off x="143866" y="1773084"/>
            <a:ext cx="3587833" cy="4611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8846CF-B919-4233-BB19-86065948E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603" y="1764521"/>
            <a:ext cx="3488309" cy="441816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70FDB0ED-22D5-4A04-A67C-87F98275A965}"/>
              </a:ext>
            </a:extLst>
          </p:cNvPr>
          <p:cNvSpPr/>
          <p:nvPr/>
        </p:nvSpPr>
        <p:spPr>
          <a:xfrm>
            <a:off x="4224319" y="1569709"/>
            <a:ext cx="3698878" cy="4824915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C7C3CC-8E33-49D1-8BBF-01BF95E35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015" y="1764521"/>
            <a:ext cx="3267421" cy="4492705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D110F4E-13C6-4E13-99A4-2E7DE5C3C46B}"/>
              </a:ext>
            </a:extLst>
          </p:cNvPr>
          <p:cNvSpPr/>
          <p:nvPr/>
        </p:nvSpPr>
        <p:spPr>
          <a:xfrm>
            <a:off x="143866" y="1569709"/>
            <a:ext cx="3698878" cy="4824915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19A8C9A-DA40-4C25-963E-7E0228823016}"/>
              </a:ext>
            </a:extLst>
          </p:cNvPr>
          <p:cNvSpPr/>
          <p:nvPr/>
        </p:nvSpPr>
        <p:spPr>
          <a:xfrm>
            <a:off x="8304772" y="1569709"/>
            <a:ext cx="3698878" cy="4824915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60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Proposed Method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03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68F76EA-765D-4293-BAD4-E28BB07BB8B6}"/>
              </a:ext>
            </a:extLst>
          </p:cNvPr>
          <p:cNvSpPr txBox="1"/>
          <p:nvPr/>
        </p:nvSpPr>
        <p:spPr>
          <a:xfrm>
            <a:off x="214010" y="1010402"/>
            <a:ext cx="347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XGBoost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32ADCCAD-DDEF-4903-998E-F3B1798B17C7}"/>
              </a:ext>
            </a:extLst>
          </p:cNvPr>
          <p:cNvSpPr/>
          <p:nvPr/>
        </p:nvSpPr>
        <p:spPr>
          <a:xfrm>
            <a:off x="214010" y="1639734"/>
            <a:ext cx="5689897" cy="4815188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7D3E58AA-3C5B-4BB3-9D74-7CE062C7AD6B}"/>
              </a:ext>
            </a:extLst>
          </p:cNvPr>
          <p:cNvSpPr/>
          <p:nvPr/>
        </p:nvSpPr>
        <p:spPr>
          <a:xfrm>
            <a:off x="6312664" y="1636841"/>
            <a:ext cx="5689897" cy="4815188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7A4F823E-0CA4-468D-AB71-9F8CE3BCDA55}"/>
              </a:ext>
            </a:extLst>
          </p:cNvPr>
          <p:cNvGrpSpPr/>
          <p:nvPr/>
        </p:nvGrpSpPr>
        <p:grpSpPr>
          <a:xfrm>
            <a:off x="6596690" y="2607814"/>
            <a:ext cx="5211533" cy="3083184"/>
            <a:chOff x="14312522" y="2607814"/>
            <a:chExt cx="5211533" cy="3083184"/>
          </a:xfrm>
        </p:grpSpPr>
        <p:sp>
          <p:nvSpPr>
            <p:cNvPr id="53" name="Rectangle: Rounded Corners 3">
              <a:extLst>
                <a:ext uri="{FF2B5EF4-FFF2-40B4-BE49-F238E27FC236}">
                  <a16:creationId xmlns:a16="http://schemas.microsoft.com/office/drawing/2014/main" id="{4AB9CA69-CA55-43B1-9965-252EF8B0EC36}"/>
                </a:ext>
              </a:extLst>
            </p:cNvPr>
            <p:cNvSpPr/>
            <p:nvPr/>
          </p:nvSpPr>
          <p:spPr>
            <a:xfrm>
              <a:off x="15593112" y="2607814"/>
              <a:ext cx="2686304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20</a:t>
              </a:r>
            </a:p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(14,16,24,26)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C806D40E-3406-445E-9EB3-F45B8FB44A09}"/>
                </a:ext>
              </a:extLst>
            </p:cNvPr>
            <p:cNvCxnSpPr>
              <a:cxnSpLocks/>
              <a:stCxn id="53" idx="2"/>
              <a:endCxn id="57" idx="0"/>
            </p:cNvCxnSpPr>
            <p:nvPr/>
          </p:nvCxnSpPr>
          <p:spPr>
            <a:xfrm>
              <a:off x="16936264" y="3192112"/>
              <a:ext cx="1090820" cy="766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3">
              <a:extLst>
                <a:ext uri="{FF2B5EF4-FFF2-40B4-BE49-F238E27FC236}">
                  <a16:creationId xmlns:a16="http://schemas.microsoft.com/office/drawing/2014/main" id="{AFDEE80C-60C0-48D6-AFAA-6C93DA530C0B}"/>
                </a:ext>
              </a:extLst>
            </p:cNvPr>
            <p:cNvSpPr/>
            <p:nvPr/>
          </p:nvSpPr>
          <p:spPr>
            <a:xfrm>
              <a:off x="17211548" y="3958890"/>
              <a:ext cx="1631071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25</a:t>
              </a:r>
            </a:p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(24,26)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8" name="Rectangle: Rounded Corners 3">
              <a:extLst>
                <a:ext uri="{FF2B5EF4-FFF2-40B4-BE49-F238E27FC236}">
                  <a16:creationId xmlns:a16="http://schemas.microsoft.com/office/drawing/2014/main" id="{EA4EE943-B4AE-4F8A-AA2E-9D7A46AFCDAB}"/>
                </a:ext>
              </a:extLst>
            </p:cNvPr>
            <p:cNvSpPr/>
            <p:nvPr/>
          </p:nvSpPr>
          <p:spPr>
            <a:xfrm>
              <a:off x="15171720" y="3958890"/>
              <a:ext cx="1631071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15</a:t>
              </a:r>
            </a:p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(14,16)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B8E9FC4D-3545-4B3E-841A-5507680FE269}"/>
                </a:ext>
              </a:extLst>
            </p:cNvPr>
            <p:cNvCxnSpPr>
              <a:cxnSpLocks/>
              <a:stCxn id="53" idx="2"/>
              <a:endCxn id="58" idx="0"/>
            </p:cNvCxnSpPr>
            <p:nvPr/>
          </p:nvCxnSpPr>
          <p:spPr>
            <a:xfrm flipH="1">
              <a:off x="15987256" y="3192112"/>
              <a:ext cx="949008" cy="766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: Rounded Corners 3">
              <a:extLst>
                <a:ext uri="{FF2B5EF4-FFF2-40B4-BE49-F238E27FC236}">
                  <a16:creationId xmlns:a16="http://schemas.microsoft.com/office/drawing/2014/main" id="{42E653DE-D23D-4F00-9473-4C6D33BD56A1}"/>
                </a:ext>
              </a:extLst>
            </p:cNvPr>
            <p:cNvSpPr/>
            <p:nvPr/>
          </p:nvSpPr>
          <p:spPr>
            <a:xfrm>
              <a:off x="14312522" y="5106700"/>
              <a:ext cx="969150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14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7" name="Rectangle: Rounded Corners 3">
              <a:extLst>
                <a:ext uri="{FF2B5EF4-FFF2-40B4-BE49-F238E27FC236}">
                  <a16:creationId xmlns:a16="http://schemas.microsoft.com/office/drawing/2014/main" id="{1E6DBF62-0F54-4E3F-BAD7-CBE3B7ACD04F}"/>
                </a:ext>
              </a:extLst>
            </p:cNvPr>
            <p:cNvSpPr/>
            <p:nvPr/>
          </p:nvSpPr>
          <p:spPr>
            <a:xfrm>
              <a:off x="15833641" y="5106700"/>
              <a:ext cx="969150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16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8" name="Rectangle: Rounded Corners 3">
              <a:extLst>
                <a:ext uri="{FF2B5EF4-FFF2-40B4-BE49-F238E27FC236}">
                  <a16:creationId xmlns:a16="http://schemas.microsoft.com/office/drawing/2014/main" id="{B7D65CAA-6B59-4286-BB3E-0EB9B3999CE5}"/>
                </a:ext>
              </a:extLst>
            </p:cNvPr>
            <p:cNvSpPr/>
            <p:nvPr/>
          </p:nvSpPr>
          <p:spPr>
            <a:xfrm>
              <a:off x="17230927" y="5106700"/>
              <a:ext cx="969150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24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9" name="Rectangle: Rounded Corners 3">
              <a:extLst>
                <a:ext uri="{FF2B5EF4-FFF2-40B4-BE49-F238E27FC236}">
                  <a16:creationId xmlns:a16="http://schemas.microsoft.com/office/drawing/2014/main" id="{C06E7F7C-5985-44F2-B2C6-17D9618EBAC8}"/>
                </a:ext>
              </a:extLst>
            </p:cNvPr>
            <p:cNvSpPr/>
            <p:nvPr/>
          </p:nvSpPr>
          <p:spPr>
            <a:xfrm>
              <a:off x="18554905" y="5106700"/>
              <a:ext cx="969150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26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28B45E5F-2785-4B78-8D37-2847072F3FA0}"/>
                </a:ext>
              </a:extLst>
            </p:cNvPr>
            <p:cNvCxnSpPr>
              <a:cxnSpLocks/>
              <a:stCxn id="58" idx="2"/>
              <a:endCxn id="65" idx="0"/>
            </p:cNvCxnSpPr>
            <p:nvPr/>
          </p:nvCxnSpPr>
          <p:spPr>
            <a:xfrm flipH="1">
              <a:off x="14797097" y="4543188"/>
              <a:ext cx="1190159" cy="56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FA646031-4819-441F-875B-E951C0EED719}"/>
                </a:ext>
              </a:extLst>
            </p:cNvPr>
            <p:cNvCxnSpPr>
              <a:cxnSpLocks/>
              <a:stCxn id="58" idx="2"/>
              <a:endCxn id="67" idx="0"/>
            </p:cNvCxnSpPr>
            <p:nvPr/>
          </p:nvCxnSpPr>
          <p:spPr>
            <a:xfrm>
              <a:off x="15987256" y="4543188"/>
              <a:ext cx="330960" cy="56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168B9A7A-7FB6-4BE2-A82C-6D591746EE22}"/>
                </a:ext>
              </a:extLst>
            </p:cNvPr>
            <p:cNvCxnSpPr>
              <a:cxnSpLocks/>
              <a:stCxn id="57" idx="2"/>
              <a:endCxn id="68" idx="0"/>
            </p:cNvCxnSpPr>
            <p:nvPr/>
          </p:nvCxnSpPr>
          <p:spPr>
            <a:xfrm flipH="1">
              <a:off x="17715502" y="4543188"/>
              <a:ext cx="311582" cy="56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F238BE8E-E2CB-48FB-8D5E-4BD7C11A9FBC}"/>
                </a:ext>
              </a:extLst>
            </p:cNvPr>
            <p:cNvCxnSpPr>
              <a:cxnSpLocks/>
              <a:stCxn id="57" idx="2"/>
              <a:endCxn id="69" idx="0"/>
            </p:cNvCxnSpPr>
            <p:nvPr/>
          </p:nvCxnSpPr>
          <p:spPr>
            <a:xfrm>
              <a:off x="18027084" y="4543188"/>
              <a:ext cx="1012396" cy="56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7A0178EE-26A3-4A0C-BE99-8A5CB1552950}"/>
              </a:ext>
            </a:extLst>
          </p:cNvPr>
          <p:cNvGrpSpPr/>
          <p:nvPr/>
        </p:nvGrpSpPr>
        <p:grpSpPr>
          <a:xfrm>
            <a:off x="6337177" y="2973235"/>
            <a:ext cx="5529879" cy="2182241"/>
            <a:chOff x="6312664" y="3426782"/>
            <a:chExt cx="5529879" cy="2182241"/>
          </a:xfrm>
        </p:grpSpPr>
        <p:sp>
          <p:nvSpPr>
            <p:cNvPr id="84" name="Rectangle: Rounded Corners 3">
              <a:extLst>
                <a:ext uri="{FF2B5EF4-FFF2-40B4-BE49-F238E27FC236}">
                  <a16:creationId xmlns:a16="http://schemas.microsoft.com/office/drawing/2014/main" id="{D39EDC6B-7F17-4D39-AF2F-389439EDD344}"/>
                </a:ext>
              </a:extLst>
            </p:cNvPr>
            <p:cNvSpPr/>
            <p:nvPr/>
          </p:nvSpPr>
          <p:spPr>
            <a:xfrm>
              <a:off x="6835401" y="3426782"/>
              <a:ext cx="2075936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20</a:t>
              </a:r>
            </a:p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(14,16,24,26)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85" name="Rectangle: Rounded Corners 3">
              <a:extLst>
                <a:ext uri="{FF2B5EF4-FFF2-40B4-BE49-F238E27FC236}">
                  <a16:creationId xmlns:a16="http://schemas.microsoft.com/office/drawing/2014/main" id="{33F2212B-3E07-414C-9804-B652860A7FE6}"/>
                </a:ext>
              </a:extLst>
            </p:cNvPr>
            <p:cNvSpPr/>
            <p:nvPr/>
          </p:nvSpPr>
          <p:spPr>
            <a:xfrm>
              <a:off x="6699597" y="4599474"/>
              <a:ext cx="1166291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15</a:t>
              </a:r>
            </a:p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(14,16)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86" name="Rectangle: Rounded Corners 3">
              <a:extLst>
                <a:ext uri="{FF2B5EF4-FFF2-40B4-BE49-F238E27FC236}">
                  <a16:creationId xmlns:a16="http://schemas.microsoft.com/office/drawing/2014/main" id="{625CAAEF-D847-4984-AF27-059AB07C8CDF}"/>
                </a:ext>
              </a:extLst>
            </p:cNvPr>
            <p:cNvSpPr/>
            <p:nvPr/>
          </p:nvSpPr>
          <p:spPr>
            <a:xfrm>
              <a:off x="8048769" y="4599474"/>
              <a:ext cx="1153688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25</a:t>
              </a:r>
            </a:p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(24,26)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3D9B16CD-D4DF-4FDA-8417-1988C47A43A5}"/>
                </a:ext>
              </a:extLst>
            </p:cNvPr>
            <p:cNvCxnSpPr>
              <a:cxnSpLocks/>
              <a:stCxn id="84" idx="2"/>
              <a:endCxn id="85" idx="0"/>
            </p:cNvCxnSpPr>
            <p:nvPr/>
          </p:nvCxnSpPr>
          <p:spPr>
            <a:xfrm flipH="1">
              <a:off x="7282743" y="4011080"/>
              <a:ext cx="590626" cy="588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BE409315-68C7-4EC6-8702-973388462700}"/>
                </a:ext>
              </a:extLst>
            </p:cNvPr>
            <p:cNvCxnSpPr>
              <a:cxnSpLocks/>
              <a:stCxn id="84" idx="2"/>
              <a:endCxn id="86" idx="0"/>
            </p:cNvCxnSpPr>
            <p:nvPr/>
          </p:nvCxnSpPr>
          <p:spPr>
            <a:xfrm>
              <a:off x="7873369" y="4011080"/>
              <a:ext cx="752244" cy="588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3">
              <a:extLst>
                <a:ext uri="{FF2B5EF4-FFF2-40B4-BE49-F238E27FC236}">
                  <a16:creationId xmlns:a16="http://schemas.microsoft.com/office/drawing/2014/main" id="{F7B60A9D-7E18-4285-A82E-F978C3F567EA}"/>
                </a:ext>
              </a:extLst>
            </p:cNvPr>
            <p:cNvSpPr/>
            <p:nvPr/>
          </p:nvSpPr>
          <p:spPr>
            <a:xfrm>
              <a:off x="9767681" y="3453126"/>
              <a:ext cx="1733653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0</a:t>
              </a:r>
            </a:p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(-1,1,-1,1)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2" name="Rectangle: Rounded Corners 3">
              <a:extLst>
                <a:ext uri="{FF2B5EF4-FFF2-40B4-BE49-F238E27FC236}">
                  <a16:creationId xmlns:a16="http://schemas.microsoft.com/office/drawing/2014/main" id="{BEB0CCFC-19A0-4DDB-AB49-754FD459316A}"/>
                </a:ext>
              </a:extLst>
            </p:cNvPr>
            <p:cNvSpPr/>
            <p:nvPr/>
          </p:nvSpPr>
          <p:spPr>
            <a:xfrm>
              <a:off x="9352274" y="4625818"/>
              <a:ext cx="969150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-1</a:t>
              </a:r>
            </a:p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(-1,-1)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3" name="Rectangle: Rounded Corners 3">
              <a:extLst>
                <a:ext uri="{FF2B5EF4-FFF2-40B4-BE49-F238E27FC236}">
                  <a16:creationId xmlns:a16="http://schemas.microsoft.com/office/drawing/2014/main" id="{45B9D960-03E9-4458-9AB6-842F66CF53BB}"/>
                </a:ext>
              </a:extLst>
            </p:cNvPr>
            <p:cNvSpPr/>
            <p:nvPr/>
          </p:nvSpPr>
          <p:spPr>
            <a:xfrm>
              <a:off x="10873393" y="4625818"/>
              <a:ext cx="969150" cy="58429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1</a:t>
              </a:r>
            </a:p>
            <a:p>
              <a:pPr algn="ctr"/>
              <a:r>
                <a:rPr lang="en-US" altLang="zh-CN" sz="2000" dirty="0">
                  <a:latin typeface="Arial Black" panose="020B0A04020102020204" pitchFamily="34" charset="0"/>
                  <a:cs typeface="Aharoni" panose="02010803020104030203" pitchFamily="2" charset="-79"/>
                </a:rPr>
                <a:t>(1,1)</a:t>
              </a:r>
              <a:endParaRPr lang="zh-CN" altLang="en-US" sz="2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86F173B1-6AAB-4D33-84D3-F176447873DF}"/>
                </a:ext>
              </a:extLst>
            </p:cNvPr>
            <p:cNvCxnSpPr>
              <a:cxnSpLocks/>
              <a:stCxn id="91" idx="2"/>
              <a:endCxn id="92" idx="0"/>
            </p:cNvCxnSpPr>
            <p:nvPr/>
          </p:nvCxnSpPr>
          <p:spPr>
            <a:xfrm flipH="1">
              <a:off x="9836849" y="4037424"/>
              <a:ext cx="797659" cy="588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F03B533F-D82A-4116-8214-3E6F888E2475}"/>
                </a:ext>
              </a:extLst>
            </p:cNvPr>
            <p:cNvCxnSpPr>
              <a:cxnSpLocks/>
              <a:stCxn id="91" idx="2"/>
              <a:endCxn id="93" idx="0"/>
            </p:cNvCxnSpPr>
            <p:nvPr/>
          </p:nvCxnSpPr>
          <p:spPr>
            <a:xfrm>
              <a:off x="10634508" y="4037424"/>
              <a:ext cx="723460" cy="588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42">
              <a:extLst>
                <a:ext uri="{FF2B5EF4-FFF2-40B4-BE49-F238E27FC236}">
                  <a16:creationId xmlns:a16="http://schemas.microsoft.com/office/drawing/2014/main" id="{C582C075-C8DE-4AF9-B1E6-01E342AEBD93}"/>
                </a:ext>
              </a:extLst>
            </p:cNvPr>
            <p:cNvSpPr txBox="1"/>
            <p:nvPr/>
          </p:nvSpPr>
          <p:spPr>
            <a:xfrm>
              <a:off x="6312664" y="5301246"/>
              <a:ext cx="2164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Residual: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A=-1,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B=1 </a:t>
              </a:r>
              <a:endParaRPr lang="zh-CN" altLang="en-US" sz="1400" dirty="0"/>
            </a:p>
          </p:txBody>
        </p:sp>
        <p:sp>
          <p:nvSpPr>
            <p:cNvPr id="112" name="TextBox 43">
              <a:extLst>
                <a:ext uri="{FF2B5EF4-FFF2-40B4-BE49-F238E27FC236}">
                  <a16:creationId xmlns:a16="http://schemas.microsoft.com/office/drawing/2014/main" id="{2D912010-BED0-4E4C-B55F-6ACA89BBE6BA}"/>
                </a:ext>
              </a:extLst>
            </p:cNvPr>
            <p:cNvSpPr txBox="1"/>
            <p:nvPr/>
          </p:nvSpPr>
          <p:spPr>
            <a:xfrm>
              <a:off x="8181293" y="5297497"/>
              <a:ext cx="1153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C=-1,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D=1</a:t>
              </a:r>
              <a:endParaRPr lang="zh-CN" altLang="en-US" sz="1400" dirty="0"/>
            </a:p>
          </p:txBody>
        </p:sp>
        <p:sp>
          <p:nvSpPr>
            <p:cNvPr id="113" name="TextBox 45">
              <a:extLst>
                <a:ext uri="{FF2B5EF4-FFF2-40B4-BE49-F238E27FC236}">
                  <a16:creationId xmlns:a16="http://schemas.microsoft.com/office/drawing/2014/main" id="{677CD95D-C415-4D99-A23D-2C665A3B1BA6}"/>
                </a:ext>
              </a:extLst>
            </p:cNvPr>
            <p:cNvSpPr txBox="1"/>
            <p:nvPr/>
          </p:nvSpPr>
          <p:spPr>
            <a:xfrm>
              <a:off x="9305209" y="5293748"/>
              <a:ext cx="10401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A=0,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B=0</a:t>
              </a:r>
              <a:endParaRPr lang="zh-CN" altLang="en-US" sz="1400" dirty="0"/>
            </a:p>
          </p:txBody>
        </p:sp>
        <p:sp>
          <p:nvSpPr>
            <p:cNvPr id="114" name="TextBox 46">
              <a:extLst>
                <a:ext uri="{FF2B5EF4-FFF2-40B4-BE49-F238E27FC236}">
                  <a16:creationId xmlns:a16="http://schemas.microsoft.com/office/drawing/2014/main" id="{75032E02-0BAE-4028-BE53-10D6B3DAE5DD}"/>
                </a:ext>
              </a:extLst>
            </p:cNvPr>
            <p:cNvSpPr txBox="1"/>
            <p:nvPr/>
          </p:nvSpPr>
          <p:spPr>
            <a:xfrm>
              <a:off x="10873393" y="5284291"/>
              <a:ext cx="969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C=0,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D=0</a:t>
              </a:r>
              <a:endParaRPr lang="zh-CN" alt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3EFD-8039-4D58-A471-9771BDA4A37A}"/>
                  </a:ext>
                </a:extLst>
              </p:cNvPr>
              <p:cNvSpPr txBox="1"/>
              <p:nvPr/>
            </p:nvSpPr>
            <p:spPr>
              <a:xfrm>
                <a:off x="894577" y="2327594"/>
                <a:ext cx="3738880" cy="114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𝑂𝑏𝑗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Ω(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3EFD-8039-4D58-A471-9771BDA4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77" y="2327594"/>
                <a:ext cx="3738880" cy="1144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4B065D-1D39-4C1B-ABDF-BA09B4D7C19F}"/>
                  </a:ext>
                </a:extLst>
              </p:cNvPr>
              <p:cNvSpPr txBox="1"/>
              <p:nvPr/>
            </p:nvSpPr>
            <p:spPr>
              <a:xfrm>
                <a:off x="-53235" y="4325589"/>
                <a:ext cx="6244518" cy="781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𝑂𝑏𝑗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)]+Ω(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zh-CN" altLang="zh-CN" sz="1200" dirty="0"/>
              </a:p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4B065D-1D39-4C1B-ABDF-BA09B4D7C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235" y="4325589"/>
                <a:ext cx="6244518" cy="781111"/>
              </a:xfrm>
              <a:prstGeom prst="rect">
                <a:avLst/>
              </a:prstGeom>
              <a:blipFill>
                <a:blip r:embed="rId4"/>
                <a:stretch>
                  <a:fillRect t="-73438" b="-89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24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Proposed Method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03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64F2A-7176-422F-B5B1-429BD0980610}"/>
              </a:ext>
            </a:extLst>
          </p:cNvPr>
          <p:cNvSpPr txBox="1"/>
          <p:nvPr/>
        </p:nvSpPr>
        <p:spPr>
          <a:xfrm>
            <a:off x="214010" y="1010402"/>
            <a:ext cx="347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SIR Model 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402FE61-68E6-411A-B796-95835799D425}"/>
              </a:ext>
            </a:extLst>
          </p:cNvPr>
          <p:cNvSpPr/>
          <p:nvPr/>
        </p:nvSpPr>
        <p:spPr>
          <a:xfrm>
            <a:off x="214010" y="1639734"/>
            <a:ext cx="5689897" cy="4815188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38BEDF-05F4-477E-A547-EDB61CCEED3B}"/>
              </a:ext>
            </a:extLst>
          </p:cNvPr>
          <p:cNvSpPr txBox="1"/>
          <p:nvPr/>
        </p:nvSpPr>
        <p:spPr>
          <a:xfrm>
            <a:off x="596924" y="2508163"/>
            <a:ext cx="2621604" cy="370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N(t)=C=S(t)+I(t)+R(t)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A4DD6D-E9F3-4F65-80AF-CD033A9160EA}"/>
                  </a:ext>
                </a:extLst>
              </p:cNvPr>
              <p:cNvSpPr txBox="1"/>
              <p:nvPr/>
            </p:nvSpPr>
            <p:spPr>
              <a:xfrm>
                <a:off x="596924" y="2861106"/>
                <a:ext cx="2738336" cy="478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r>
                      <a:rPr lang="zh-CN" alt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A4DD6D-E9F3-4F65-80AF-CD033A9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24" y="2861106"/>
                <a:ext cx="2738336" cy="478144"/>
              </a:xfrm>
              <a:prstGeom prst="rect">
                <a:avLst/>
              </a:prstGeom>
              <a:blipFill>
                <a:blip r:embed="rId3"/>
                <a:stretch>
                  <a:fillRect b="-18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533587C-A742-4A0B-9926-71F1262CD13E}"/>
                  </a:ext>
                </a:extLst>
              </p:cNvPr>
              <p:cNvSpPr txBox="1"/>
              <p:nvPr/>
            </p:nvSpPr>
            <p:spPr>
              <a:xfrm>
                <a:off x="596924" y="5488802"/>
                <a:ext cx="3234447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533587C-A742-4A0B-9926-71F1262CD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24" y="5488802"/>
                <a:ext cx="3234447" cy="6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B3E1A6E2-AD87-4016-BBB6-3F8AFFA6727D}"/>
              </a:ext>
            </a:extLst>
          </p:cNvPr>
          <p:cNvSpPr/>
          <p:nvPr/>
        </p:nvSpPr>
        <p:spPr>
          <a:xfrm>
            <a:off x="480194" y="2568143"/>
            <a:ext cx="116730" cy="120623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141B6D-28F5-4B07-9214-DD3DCF8ADDE4}"/>
                  </a:ext>
                </a:extLst>
              </p:cNvPr>
              <p:cNvSpPr txBox="1"/>
              <p:nvPr/>
            </p:nvSpPr>
            <p:spPr>
              <a:xfrm>
                <a:off x="596924" y="3369806"/>
                <a:ext cx="1877438" cy="441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groupCh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141B6D-28F5-4B07-9214-DD3DCF8AD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24" y="3369806"/>
                <a:ext cx="1877438" cy="441788"/>
              </a:xfrm>
              <a:prstGeom prst="rect">
                <a:avLst/>
              </a:prstGeom>
              <a:blipFill>
                <a:blip r:embed="rId5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DE23A01A-080D-4254-99C8-2F1390A1C57C}"/>
              </a:ext>
            </a:extLst>
          </p:cNvPr>
          <p:cNvSpPr/>
          <p:nvPr/>
        </p:nvSpPr>
        <p:spPr>
          <a:xfrm>
            <a:off x="480194" y="4097028"/>
            <a:ext cx="116730" cy="120623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30829E-24D6-410D-8C4D-26F300271384}"/>
                  </a:ext>
                </a:extLst>
              </p:cNvPr>
              <p:cNvSpPr txBox="1"/>
              <p:nvPr/>
            </p:nvSpPr>
            <p:spPr>
              <a:xfrm>
                <a:off x="596924" y="4077486"/>
                <a:ext cx="1343253" cy="40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(t)s(t)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30829E-24D6-410D-8C4D-26F300271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24" y="4077486"/>
                <a:ext cx="1343253" cy="405496"/>
              </a:xfrm>
              <a:prstGeom prst="rect">
                <a:avLst/>
              </a:prstGeom>
              <a:blipFill>
                <a:blip r:embed="rId6"/>
                <a:stretch>
                  <a:fillRect l="-4545" t="-3030" r="-10909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6D5CE33-8750-4D72-94A3-B46C2DF9EAEE}"/>
                  </a:ext>
                </a:extLst>
              </p:cNvPr>
              <p:cNvSpPr txBox="1"/>
              <p:nvPr/>
            </p:nvSpPr>
            <p:spPr>
              <a:xfrm>
                <a:off x="596924" y="4539531"/>
                <a:ext cx="1877758" cy="40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i(t)s(t)-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γi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6D5CE33-8750-4D72-94A3-B46C2DF9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24" y="4539531"/>
                <a:ext cx="1877758" cy="405496"/>
              </a:xfrm>
              <a:prstGeom prst="rect">
                <a:avLst/>
              </a:prstGeom>
              <a:blipFill>
                <a:blip r:embed="rId7"/>
                <a:stretch>
                  <a:fillRect l="-3571" t="-3030" r="-7143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CE62B4A-39C0-4224-9380-3A5CD9487B0E}"/>
                  </a:ext>
                </a:extLst>
              </p:cNvPr>
              <p:cNvSpPr txBox="1"/>
              <p:nvPr/>
            </p:nvSpPr>
            <p:spPr>
              <a:xfrm>
                <a:off x="580560" y="4946664"/>
                <a:ext cx="1126590" cy="40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i(t)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CE62B4A-39C0-4224-9380-3A5CD9487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0" y="4946664"/>
                <a:ext cx="1126590" cy="405496"/>
              </a:xfrm>
              <a:prstGeom prst="rect">
                <a:avLst/>
              </a:prstGeom>
              <a:blipFill>
                <a:blip r:embed="rId8"/>
                <a:stretch>
                  <a:fillRect l="-5405" t="-2985" r="-12973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下 16">
            <a:extLst>
              <a:ext uri="{FF2B5EF4-FFF2-40B4-BE49-F238E27FC236}">
                <a16:creationId xmlns:a16="http://schemas.microsoft.com/office/drawing/2014/main" id="{968B6ACE-0F96-45D7-B7A3-25E48D3E09F7}"/>
              </a:ext>
            </a:extLst>
          </p:cNvPr>
          <p:cNvSpPr/>
          <p:nvPr/>
        </p:nvSpPr>
        <p:spPr>
          <a:xfrm>
            <a:off x="1052907" y="3811594"/>
            <a:ext cx="168442" cy="26425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74F0FE49-EB6B-405B-B2F7-EC343C5CEE7C}"/>
              </a:ext>
            </a:extLst>
          </p:cNvPr>
          <p:cNvSpPr/>
          <p:nvPr/>
        </p:nvSpPr>
        <p:spPr>
          <a:xfrm>
            <a:off x="1052907" y="5398701"/>
            <a:ext cx="168442" cy="26425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329D30AF-4404-4143-8884-33196151B7A1}"/>
              </a:ext>
            </a:extLst>
          </p:cNvPr>
          <p:cNvSpPr/>
          <p:nvPr/>
        </p:nvSpPr>
        <p:spPr>
          <a:xfrm rot="16200000">
            <a:off x="2736234" y="4561678"/>
            <a:ext cx="168442" cy="26425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79C879-46DE-42DF-9C7A-D7AE49BE6A26}"/>
              </a:ext>
            </a:extLst>
          </p:cNvPr>
          <p:cNvSpPr txBox="1"/>
          <p:nvPr/>
        </p:nvSpPr>
        <p:spPr>
          <a:xfrm>
            <a:off x="480194" y="2002552"/>
            <a:ext cx="508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Main idea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0692CA-26E2-4C8C-BB87-B28590BC52F7}"/>
              </a:ext>
            </a:extLst>
          </p:cNvPr>
          <p:cNvGrpSpPr/>
          <p:nvPr/>
        </p:nvGrpSpPr>
        <p:grpSpPr>
          <a:xfrm>
            <a:off x="6503486" y="2167034"/>
            <a:ext cx="5308255" cy="3579500"/>
            <a:chOff x="3039353" y="1995161"/>
            <a:chExt cx="5486400" cy="371591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2B8E98B-A038-4417-AA39-1A4A22191639}"/>
                </a:ext>
              </a:extLst>
            </p:cNvPr>
            <p:cNvSpPr/>
            <p:nvPr/>
          </p:nvSpPr>
          <p:spPr>
            <a:xfrm>
              <a:off x="3039353" y="2554138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V1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43B82DA-26B4-4510-B7F7-CCEDD2C0102E}"/>
                </a:ext>
              </a:extLst>
            </p:cNvPr>
            <p:cNvSpPr/>
            <p:nvPr/>
          </p:nvSpPr>
          <p:spPr>
            <a:xfrm>
              <a:off x="3953753" y="2554137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V2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233788-87AA-4C27-B552-8312A6D6F9DD}"/>
                </a:ext>
              </a:extLst>
            </p:cNvPr>
            <p:cNvSpPr/>
            <p:nvPr/>
          </p:nvSpPr>
          <p:spPr>
            <a:xfrm>
              <a:off x="4868153" y="2554138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V3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D91911B-7583-4AF0-886E-B5CDBAC9F21E}"/>
                </a:ext>
              </a:extLst>
            </p:cNvPr>
            <p:cNvSpPr/>
            <p:nvPr/>
          </p:nvSpPr>
          <p:spPr>
            <a:xfrm>
              <a:off x="5782553" y="2554137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V4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7979D28-8C38-4C61-B477-FCFE26E12A02}"/>
                </a:ext>
              </a:extLst>
            </p:cNvPr>
            <p:cNvSpPr/>
            <p:nvPr/>
          </p:nvSpPr>
          <p:spPr>
            <a:xfrm>
              <a:off x="6696953" y="2554138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V5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C6342A-D8A2-4E0D-9C31-9DAE3E243641}"/>
                </a:ext>
              </a:extLst>
            </p:cNvPr>
            <p:cNvSpPr/>
            <p:nvPr/>
          </p:nvSpPr>
          <p:spPr>
            <a:xfrm>
              <a:off x="7611353" y="2554137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V6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9884414-CD7C-4578-848A-1D632B427AC5}"/>
                </a:ext>
              </a:extLst>
            </p:cNvPr>
            <p:cNvSpPr/>
            <p:nvPr/>
          </p:nvSpPr>
          <p:spPr>
            <a:xfrm>
              <a:off x="3039353" y="3830248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V1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3FB230F-7673-4029-888E-A7728D332C03}"/>
                </a:ext>
              </a:extLst>
            </p:cNvPr>
            <p:cNvSpPr/>
            <p:nvPr/>
          </p:nvSpPr>
          <p:spPr>
            <a:xfrm>
              <a:off x="3953753" y="3830247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V2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3A2347E-CDC7-42B5-84E9-1E8763D42042}"/>
                </a:ext>
              </a:extLst>
            </p:cNvPr>
            <p:cNvSpPr/>
            <p:nvPr/>
          </p:nvSpPr>
          <p:spPr>
            <a:xfrm>
              <a:off x="4868153" y="3830248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V3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B45EFF9-8C1B-48EC-9671-6FEFC0D02A5D}"/>
                </a:ext>
              </a:extLst>
            </p:cNvPr>
            <p:cNvSpPr/>
            <p:nvPr/>
          </p:nvSpPr>
          <p:spPr>
            <a:xfrm>
              <a:off x="5782553" y="3830247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V4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5FC71F8-B221-4406-8133-CB2FDAD1C5A4}"/>
                </a:ext>
              </a:extLst>
            </p:cNvPr>
            <p:cNvSpPr/>
            <p:nvPr/>
          </p:nvSpPr>
          <p:spPr>
            <a:xfrm>
              <a:off x="6696953" y="3830248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V5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EDC8034-6F59-460B-BF0F-B75C7FEF4C2A}"/>
                </a:ext>
              </a:extLst>
            </p:cNvPr>
            <p:cNvSpPr/>
            <p:nvPr/>
          </p:nvSpPr>
          <p:spPr>
            <a:xfrm>
              <a:off x="7611353" y="3830247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V6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D94BDBE-A64B-4BA7-B360-1A094E635394}"/>
                </a:ext>
              </a:extLst>
            </p:cNvPr>
            <p:cNvSpPr/>
            <p:nvPr/>
          </p:nvSpPr>
          <p:spPr>
            <a:xfrm>
              <a:off x="3039353" y="5106357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V1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8F24E16-16EA-4FE2-976D-2832F82DD1D7}"/>
                </a:ext>
              </a:extLst>
            </p:cNvPr>
            <p:cNvSpPr/>
            <p:nvPr/>
          </p:nvSpPr>
          <p:spPr>
            <a:xfrm>
              <a:off x="3953753" y="5106356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V2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4135D49-B4EF-4B78-81C3-C482BD433311}"/>
                </a:ext>
              </a:extLst>
            </p:cNvPr>
            <p:cNvSpPr/>
            <p:nvPr/>
          </p:nvSpPr>
          <p:spPr>
            <a:xfrm>
              <a:off x="4868153" y="5106357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V3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EC67E73-5741-4907-B29E-01BA9278B37D}"/>
                </a:ext>
              </a:extLst>
            </p:cNvPr>
            <p:cNvSpPr/>
            <p:nvPr/>
          </p:nvSpPr>
          <p:spPr>
            <a:xfrm>
              <a:off x="5782553" y="5106356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V4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DFD2C79-6F12-4DB3-9120-ECDFFBA39116}"/>
                </a:ext>
              </a:extLst>
            </p:cNvPr>
            <p:cNvSpPr/>
            <p:nvPr/>
          </p:nvSpPr>
          <p:spPr>
            <a:xfrm>
              <a:off x="6696953" y="5106357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V5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D83464A-EE54-49F1-946D-0039FB92BFB2}"/>
                </a:ext>
              </a:extLst>
            </p:cNvPr>
            <p:cNvSpPr/>
            <p:nvPr/>
          </p:nvSpPr>
          <p:spPr>
            <a:xfrm>
              <a:off x="7611353" y="5106356"/>
              <a:ext cx="914400" cy="428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V6</a:t>
              </a:r>
              <a:endParaRPr lang="zh-CN" altLang="en-US" dirty="0">
                <a:solidFill>
                  <a:schemeClr val="tx1"/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0CCC3C9C-AC7B-42C9-B18F-2F6955964F13}"/>
                </a:ext>
              </a:extLst>
            </p:cNvPr>
            <p:cNvSpPr/>
            <p:nvPr/>
          </p:nvSpPr>
          <p:spPr>
            <a:xfrm>
              <a:off x="3039353" y="2377678"/>
              <a:ext cx="2743200" cy="781180"/>
            </a:xfrm>
            <a:prstGeom prst="roundRect">
              <a:avLst/>
            </a:prstGeom>
            <a:solidFill>
              <a:schemeClr val="bg2">
                <a:lumMod val="25000"/>
                <a:alpha val="6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1C85D27-2CAE-4C85-923B-5B9156FEC3C2}"/>
                </a:ext>
              </a:extLst>
            </p:cNvPr>
            <p:cNvSpPr txBox="1"/>
            <p:nvPr/>
          </p:nvSpPr>
          <p:spPr>
            <a:xfrm>
              <a:off x="3877553" y="2000139"/>
              <a:ext cx="1196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haroni" panose="02010803020104030203" pitchFamily="2" charset="-79"/>
                  <a:cs typeface="Aharoni" panose="02010803020104030203" pitchFamily="2" charset="-79"/>
                </a:rPr>
                <a:t>Window</a:t>
              </a:r>
              <a:endParaRPr lang="zh-CN" altLang="en-US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B1F1933-DBBC-418F-92D0-4EADA2A240CF}"/>
                </a:ext>
              </a:extLst>
            </p:cNvPr>
            <p:cNvSpPr/>
            <p:nvPr/>
          </p:nvSpPr>
          <p:spPr>
            <a:xfrm>
              <a:off x="3953753" y="3653788"/>
              <a:ext cx="2743200" cy="781180"/>
            </a:xfrm>
            <a:prstGeom prst="roundRect">
              <a:avLst/>
            </a:prstGeom>
            <a:solidFill>
              <a:schemeClr val="bg2">
                <a:lumMod val="25000"/>
                <a:alpha val="6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B9D6A48-7879-4D83-86B6-7F70BA38AF41}"/>
                </a:ext>
              </a:extLst>
            </p:cNvPr>
            <p:cNvSpPr txBox="1"/>
            <p:nvPr/>
          </p:nvSpPr>
          <p:spPr>
            <a:xfrm>
              <a:off x="4609073" y="3284455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haroni" panose="02010803020104030203" pitchFamily="2" charset="-79"/>
                  <a:cs typeface="Aharoni" panose="02010803020104030203" pitchFamily="2" charset="-79"/>
                </a:rPr>
                <a:t>Move</a:t>
              </a:r>
              <a:endParaRPr lang="zh-CN" altLang="en-US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18308156-FD99-4EA5-B3B4-2CC9CF72F673}"/>
                </a:ext>
              </a:extLst>
            </p:cNvPr>
            <p:cNvCxnSpPr>
              <a:cxnSpLocks/>
            </p:cNvCxnSpPr>
            <p:nvPr/>
          </p:nvCxnSpPr>
          <p:spPr>
            <a:xfrm>
              <a:off x="5432033" y="3471291"/>
              <a:ext cx="5029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382948A-810F-47F8-A005-F036C80F3B1B}"/>
                </a:ext>
              </a:extLst>
            </p:cNvPr>
            <p:cNvSpPr/>
            <p:nvPr/>
          </p:nvSpPr>
          <p:spPr>
            <a:xfrm>
              <a:off x="4868153" y="4929898"/>
              <a:ext cx="2743200" cy="781180"/>
            </a:xfrm>
            <a:prstGeom prst="roundRect">
              <a:avLst/>
            </a:prstGeom>
            <a:solidFill>
              <a:schemeClr val="bg2">
                <a:lumMod val="25000"/>
                <a:alpha val="6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8C47014-6BD7-4317-8D19-CF190EE717D0}"/>
                </a:ext>
              </a:extLst>
            </p:cNvPr>
            <p:cNvSpPr txBox="1"/>
            <p:nvPr/>
          </p:nvSpPr>
          <p:spPr>
            <a:xfrm>
              <a:off x="5523473" y="4560565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haroni" panose="02010803020104030203" pitchFamily="2" charset="-79"/>
                  <a:cs typeface="Aharoni" panose="02010803020104030203" pitchFamily="2" charset="-79"/>
                </a:rPr>
                <a:t>Move</a:t>
              </a:r>
              <a:endParaRPr lang="zh-CN" altLang="en-US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ED6E2A79-1C68-44FF-9637-62A7D539E9C1}"/>
                </a:ext>
              </a:extLst>
            </p:cNvPr>
            <p:cNvCxnSpPr>
              <a:cxnSpLocks/>
            </p:cNvCxnSpPr>
            <p:nvPr/>
          </p:nvCxnSpPr>
          <p:spPr>
            <a:xfrm>
              <a:off x="6346433" y="4747401"/>
              <a:ext cx="5029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45460A4D-AD2A-4963-BB7D-D8CDE5AF5847}"/>
                </a:ext>
              </a:extLst>
            </p:cNvPr>
            <p:cNvSpPr/>
            <p:nvPr/>
          </p:nvSpPr>
          <p:spPr>
            <a:xfrm>
              <a:off x="5782553" y="2377678"/>
              <a:ext cx="914400" cy="781180"/>
            </a:xfrm>
            <a:prstGeom prst="roundRect">
              <a:avLst/>
            </a:prstGeom>
            <a:solidFill>
              <a:schemeClr val="accent2">
                <a:lumMod val="75000"/>
                <a:alpha val="6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F20F734E-B7A9-4014-87E0-E6B04BB0DCD5}"/>
                </a:ext>
              </a:extLst>
            </p:cNvPr>
            <p:cNvSpPr/>
            <p:nvPr/>
          </p:nvSpPr>
          <p:spPr>
            <a:xfrm>
              <a:off x="6696953" y="3645489"/>
              <a:ext cx="914400" cy="781180"/>
            </a:xfrm>
            <a:prstGeom prst="roundRect">
              <a:avLst/>
            </a:prstGeom>
            <a:solidFill>
              <a:schemeClr val="accent2">
                <a:lumMod val="75000"/>
                <a:alpha val="6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AD28402-895D-4CF7-83DB-844652789D5F}"/>
                </a:ext>
              </a:extLst>
            </p:cNvPr>
            <p:cNvSpPr/>
            <p:nvPr/>
          </p:nvSpPr>
          <p:spPr>
            <a:xfrm>
              <a:off x="7596356" y="4929898"/>
              <a:ext cx="914400" cy="781180"/>
            </a:xfrm>
            <a:prstGeom prst="roundRect">
              <a:avLst/>
            </a:prstGeom>
            <a:solidFill>
              <a:schemeClr val="accent2">
                <a:lumMod val="75000"/>
                <a:alpha val="6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20D58CF-758A-4521-85BC-E9C2C1AB52A4}"/>
                </a:ext>
              </a:extLst>
            </p:cNvPr>
            <p:cNvSpPr txBox="1"/>
            <p:nvPr/>
          </p:nvSpPr>
          <p:spPr>
            <a:xfrm>
              <a:off x="5541411" y="1995161"/>
              <a:ext cx="1396682" cy="383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haroni" panose="02010803020104030203" pitchFamily="2" charset="-79"/>
                  <a:cs typeface="Aharoni" panose="02010803020104030203" pitchFamily="2" charset="-79"/>
                </a:rPr>
                <a:t>Prediction </a:t>
              </a:r>
              <a:endParaRPr lang="zh-CN" altLang="en-US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0B136AA-6C75-460E-BF02-C9C80E79765B}"/>
              </a:ext>
            </a:extLst>
          </p:cNvPr>
          <p:cNvSpPr/>
          <p:nvPr/>
        </p:nvSpPr>
        <p:spPr>
          <a:xfrm>
            <a:off x="6312664" y="1636841"/>
            <a:ext cx="5689897" cy="4815188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85953E6-03FD-4058-98D4-D0B69129481D}"/>
              </a:ext>
            </a:extLst>
          </p:cNvPr>
          <p:cNvSpPr txBox="1"/>
          <p:nvPr/>
        </p:nvSpPr>
        <p:spPr>
          <a:xfrm>
            <a:off x="6517103" y="1911371"/>
            <a:ext cx="508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Sliding window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FF368D2-79FE-43E2-AE52-708E8D660103}"/>
              </a:ext>
            </a:extLst>
          </p:cNvPr>
          <p:cNvSpPr txBox="1"/>
          <p:nvPr/>
        </p:nvSpPr>
        <p:spPr>
          <a:xfrm>
            <a:off x="3024860" y="4509278"/>
            <a:ext cx="273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Daily updated </a:t>
            </a:r>
            <a:r>
              <a:rPr lang="en-US" altLang="zh-CN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β,</a:t>
            </a:r>
            <a:r>
              <a:rPr lang="zh-CN" alt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90768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Proposed Method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03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64F2A-7176-422F-B5B1-429BD0980610}"/>
              </a:ext>
            </a:extLst>
          </p:cNvPr>
          <p:cNvSpPr txBox="1"/>
          <p:nvPr/>
        </p:nvSpPr>
        <p:spPr>
          <a:xfrm>
            <a:off x="214010" y="1010402"/>
            <a:ext cx="347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Dataset Overview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B7C47F0-11FD-4748-8FED-9F1ECFA32D48}"/>
              </a:ext>
            </a:extLst>
          </p:cNvPr>
          <p:cNvSpPr/>
          <p:nvPr/>
        </p:nvSpPr>
        <p:spPr>
          <a:xfrm>
            <a:off x="342090" y="1410514"/>
            <a:ext cx="3587833" cy="5054135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2B5A9A3-C3C3-4FD2-BEE7-56CE60C51FEF}"/>
              </a:ext>
            </a:extLst>
          </p:cNvPr>
          <p:cNvSpPr/>
          <p:nvPr/>
        </p:nvSpPr>
        <p:spPr>
          <a:xfrm>
            <a:off x="4302083" y="1410513"/>
            <a:ext cx="3587833" cy="5054135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05C7D05-567E-4416-8D1D-F61057C53ECA}"/>
              </a:ext>
            </a:extLst>
          </p:cNvPr>
          <p:cNvSpPr/>
          <p:nvPr/>
        </p:nvSpPr>
        <p:spPr>
          <a:xfrm>
            <a:off x="8262077" y="1410512"/>
            <a:ext cx="3587833" cy="5054135"/>
          </a:xfrm>
          <a:prstGeom prst="roundRect">
            <a:avLst>
              <a:gd name="adj" fmla="val 14954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D45A3C-21A4-4124-B777-3FA9BC575841}"/>
              </a:ext>
            </a:extLst>
          </p:cNvPr>
          <p:cNvSpPr txBox="1"/>
          <p:nvPr/>
        </p:nvSpPr>
        <p:spPr>
          <a:xfrm>
            <a:off x="399620" y="1701292"/>
            <a:ext cx="3287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Intervention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Period:  2020/01/01-2021/11/14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Important Features: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1. Overall policy index (government response index)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2. Certain policy index (H6_facial_covering)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Source: UC Berkely COVIDVIS Team</a:t>
            </a:r>
            <a:endParaRPr lang="zh-CN" alt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2B643F-AA41-4D7B-94C1-D3E2D94F2FA5}"/>
              </a:ext>
            </a:extLst>
          </p:cNvPr>
          <p:cNvSpPr txBox="1"/>
          <p:nvPr/>
        </p:nvSpPr>
        <p:spPr>
          <a:xfrm>
            <a:off x="4396032" y="1701292"/>
            <a:ext cx="31567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Hospitalization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Period:  2020/04/14-2021/11/14</a:t>
            </a:r>
            <a:endParaRPr lang="zh-CN" alt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Important Features: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1. Hospitalized cases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2. ICU cases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Source: Virginia Open Data Portal</a:t>
            </a:r>
            <a:endParaRPr lang="zh-CN" alt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F21D13-FF4F-451D-A718-9B7752D661F8}"/>
              </a:ext>
            </a:extLst>
          </p:cNvPr>
          <p:cNvSpPr txBox="1"/>
          <p:nvPr/>
        </p:nvSpPr>
        <p:spPr>
          <a:xfrm>
            <a:off x="8342513" y="1701292"/>
            <a:ext cx="31567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Overall Cases in Virginia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Period:  2020/01/22-2021/11/14</a:t>
            </a:r>
            <a:endParaRPr lang="zh-CN" alt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Important Features: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1. Total/new cases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2. Total/new death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Source: Centers for Disease Control and Prevention</a:t>
            </a:r>
            <a:endParaRPr lang="zh-CN" alt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图片 12" descr="图片包含 日历&#10;&#10;描述已自动生成">
            <a:extLst>
              <a:ext uri="{FF2B5EF4-FFF2-40B4-BE49-F238E27FC236}">
                <a16:creationId xmlns:a16="http://schemas.microsoft.com/office/drawing/2014/main" id="{27033E3B-D53A-4D44-B849-EFBCC62F5F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8902" y="3937579"/>
            <a:ext cx="3194209" cy="2285864"/>
          </a:xfrm>
          <a:prstGeom prst="rect">
            <a:avLst/>
          </a:prstGeom>
        </p:spPr>
      </p:pic>
      <p:pic>
        <p:nvPicPr>
          <p:cNvPr id="16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5338098-BAF2-4CE3-9015-449DA509740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"/>
          <a:stretch/>
        </p:blipFill>
        <p:spPr bwMode="auto">
          <a:xfrm>
            <a:off x="8639874" y="3913601"/>
            <a:ext cx="3112244" cy="2059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0FF7E9E-CA58-443C-A3E4-84409572E55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" b="2623"/>
          <a:stretch/>
        </p:blipFill>
        <p:spPr bwMode="auto">
          <a:xfrm>
            <a:off x="8639875" y="3913601"/>
            <a:ext cx="3112243" cy="2059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662C2482-5577-47C2-A689-083B0C13C94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6"/>
          <a:stretch/>
        </p:blipFill>
        <p:spPr bwMode="auto">
          <a:xfrm>
            <a:off x="8595322" y="3925450"/>
            <a:ext cx="3156796" cy="20493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 descr="图表, 折线图&#10;&#10;描述已自动生成">
            <a:extLst>
              <a:ext uri="{FF2B5EF4-FFF2-40B4-BE49-F238E27FC236}">
                <a16:creationId xmlns:a16="http://schemas.microsoft.com/office/drawing/2014/main" id="{CC855A32-9386-494D-A87D-B863FA34E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021" y="3997511"/>
            <a:ext cx="2883177" cy="1877435"/>
          </a:xfrm>
          <a:prstGeom prst="rect">
            <a:avLst/>
          </a:prstGeom>
        </p:spPr>
      </p:pic>
      <p:pic>
        <p:nvPicPr>
          <p:cNvPr id="19" name="图片 18" descr="图表, 折线图&#10;&#10;描述已自动生成">
            <a:extLst>
              <a:ext uri="{FF2B5EF4-FFF2-40B4-BE49-F238E27FC236}">
                <a16:creationId xmlns:a16="http://schemas.microsoft.com/office/drawing/2014/main" id="{CFBC5DB3-4D2F-4860-A90C-25C359832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2021" y="4011439"/>
            <a:ext cx="2927957" cy="18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66ACBE-E5D7-4AB3-BB0C-7FE025C4A05C}"/>
              </a:ext>
            </a:extLst>
          </p:cNvPr>
          <p:cNvSpPr/>
          <p:nvPr/>
        </p:nvSpPr>
        <p:spPr>
          <a:xfrm>
            <a:off x="0" y="0"/>
            <a:ext cx="12192000" cy="78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     Proposed Method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E4768C-C3B6-4D37-B09F-58451E9E142C}"/>
              </a:ext>
            </a:extLst>
          </p:cNvPr>
          <p:cNvSpPr/>
          <p:nvPr/>
        </p:nvSpPr>
        <p:spPr>
          <a:xfrm>
            <a:off x="116734" y="116733"/>
            <a:ext cx="57393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03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64F2A-7176-422F-B5B1-429BD0980610}"/>
              </a:ext>
            </a:extLst>
          </p:cNvPr>
          <p:cNvSpPr txBox="1"/>
          <p:nvPr/>
        </p:nvSpPr>
        <p:spPr>
          <a:xfrm>
            <a:off x="214010" y="1010402"/>
            <a:ext cx="347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</a:rPr>
              <a:t>Dataset Overview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0EA8277-80B0-4693-9D8B-8D5910B8F41B}"/>
              </a:ext>
            </a:extLst>
          </p:cNvPr>
          <p:cNvSpPr/>
          <p:nvPr/>
        </p:nvSpPr>
        <p:spPr>
          <a:xfrm>
            <a:off x="403700" y="1410512"/>
            <a:ext cx="3648755" cy="5218266"/>
          </a:xfrm>
          <a:prstGeom prst="roundRect">
            <a:avLst>
              <a:gd name="adj" fmla="val 9912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D06D15-B221-42EB-9591-FF4B88143863}"/>
              </a:ext>
            </a:extLst>
          </p:cNvPr>
          <p:cNvSpPr/>
          <p:nvPr/>
        </p:nvSpPr>
        <p:spPr>
          <a:xfrm>
            <a:off x="4457700" y="1410512"/>
            <a:ext cx="7177024" cy="5218266"/>
          </a:xfrm>
          <a:prstGeom prst="roundRect">
            <a:avLst>
              <a:gd name="adj" fmla="val 6925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6A2328-F4D5-4221-8167-CF44E9B3C5AD}"/>
              </a:ext>
            </a:extLst>
          </p:cNvPr>
          <p:cNvSpPr txBox="1"/>
          <p:nvPr/>
        </p:nvSpPr>
        <p:spPr>
          <a:xfrm>
            <a:off x="572603" y="1711321"/>
            <a:ext cx="32395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Recovered case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Period:  2020/04/14-2021/02/22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Important Features: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1. Total recovered cases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2. New recovered cases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Source: Johns Hopkins University Center for Systems Science and Engineering</a:t>
            </a:r>
            <a:endParaRPr lang="zh-CN" alt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70D2264B-9CB6-4432-B7A1-B754C10B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87" y="3971584"/>
            <a:ext cx="3409252" cy="21355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234FEC-3C6A-41C3-8A3B-A7AA674019A4}"/>
              </a:ext>
            </a:extLst>
          </p:cNvPr>
          <p:cNvSpPr txBox="1"/>
          <p:nvPr/>
        </p:nvSpPr>
        <p:spPr>
          <a:xfrm>
            <a:off x="4625056" y="1711321"/>
            <a:ext cx="6897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Data processing</a:t>
            </a:r>
          </a:p>
          <a:p>
            <a:r>
              <a:rPr lang="en-US" altLang="zh-CN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1. </a:t>
            </a:r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Data cleaning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a. Cleaning missing and zero values</a:t>
            </a:r>
            <a:endParaRPr lang="en-US" altLang="zh-C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b. Feature unification</a:t>
            </a:r>
          </a:p>
          <a:p>
            <a:r>
              <a:rPr lang="en-US" altLang="zh-CN" sz="1600" dirty="0">
                <a:latin typeface="Aharoni" panose="02010803020104030203" pitchFamily="2" charset="-79"/>
                <a:cs typeface="Aharoni" panose="02010803020104030203" pitchFamily="2" charset="-79"/>
              </a:rPr>
              <a:t>2. Predicting the recover data</a:t>
            </a:r>
          </a:p>
        </p:txBody>
      </p:sp>
      <p:pic>
        <p:nvPicPr>
          <p:cNvPr id="12" name="图片 11" descr="图表, 折线图&#10;&#10;描述已自动生成">
            <a:extLst>
              <a:ext uri="{FF2B5EF4-FFF2-40B4-BE49-F238E27FC236}">
                <a16:creationId xmlns:a16="http://schemas.microsoft.com/office/drawing/2014/main" id="{302D0B16-1835-49C5-8D7A-1CCD4887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284" y="3537875"/>
            <a:ext cx="4059585" cy="2370441"/>
          </a:xfrm>
          <a:prstGeom prst="rect">
            <a:avLst/>
          </a:prstGeom>
        </p:spPr>
      </p:pic>
      <p:pic>
        <p:nvPicPr>
          <p:cNvPr id="13" name="图片 12" descr="图片包含 图表&#10;&#10;描述已自动生成">
            <a:extLst>
              <a:ext uri="{FF2B5EF4-FFF2-40B4-BE49-F238E27FC236}">
                <a16:creationId xmlns:a16="http://schemas.microsoft.com/office/drawing/2014/main" id="{C2F72B26-2E44-4551-B49F-98388D3EE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95" y="3537795"/>
            <a:ext cx="3759058" cy="2292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17">
                <a:extLst>
                  <a:ext uri="{FF2B5EF4-FFF2-40B4-BE49-F238E27FC236}">
                    <a16:creationId xmlns:a16="http://schemas.microsoft.com/office/drawing/2014/main" id="{64736F01-093F-4F1D-9D5B-29C7573322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69356" y="3209133"/>
              <a:ext cx="3153062" cy="21835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1576531">
                      <a:extLst>
                        <a:ext uri="{9D8B030D-6E8A-4147-A177-3AD203B41FA5}">
                          <a16:colId xmlns:a16="http://schemas.microsoft.com/office/drawing/2014/main" val="4165986247"/>
                        </a:ext>
                      </a:extLst>
                    </a:gridCol>
                    <a:gridCol w="1576531">
                      <a:extLst>
                        <a:ext uri="{9D8B030D-6E8A-4147-A177-3AD203B41FA5}">
                          <a16:colId xmlns:a16="http://schemas.microsoft.com/office/drawing/2014/main" val="395481378"/>
                        </a:ext>
                      </a:extLst>
                    </a:gridCol>
                  </a:tblGrid>
                  <a:tr h="436716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score</a:t>
                          </a:r>
                          <a:endParaRPr lang="zh-CN" altLang="en-US" sz="1400" b="1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8730317"/>
                      </a:ext>
                    </a:extLst>
                  </a:tr>
                  <a:tr h="436716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MAPE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0.029161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6555602"/>
                      </a:ext>
                    </a:extLst>
                  </a:tr>
                  <a:tr h="436716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altLang="zh-CN" sz="14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0.998866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4925328"/>
                      </a:ext>
                    </a:extLst>
                  </a:tr>
                  <a:tr h="436716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NMSE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9.783220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6213138"/>
                      </a:ext>
                    </a:extLst>
                  </a:tr>
                  <a:tr h="4367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NRMSE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0.023391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61788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17">
                <a:extLst>
                  <a:ext uri="{FF2B5EF4-FFF2-40B4-BE49-F238E27FC236}">
                    <a16:creationId xmlns:a16="http://schemas.microsoft.com/office/drawing/2014/main" id="{64736F01-093F-4F1D-9D5B-29C7573322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69356" y="3209133"/>
              <a:ext cx="3153062" cy="21835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1576531">
                      <a:extLst>
                        <a:ext uri="{9D8B030D-6E8A-4147-A177-3AD203B41FA5}">
                          <a16:colId xmlns:a16="http://schemas.microsoft.com/office/drawing/2014/main" val="4165986247"/>
                        </a:ext>
                      </a:extLst>
                    </a:gridCol>
                    <a:gridCol w="1576531">
                      <a:extLst>
                        <a:ext uri="{9D8B030D-6E8A-4147-A177-3AD203B41FA5}">
                          <a16:colId xmlns:a16="http://schemas.microsoft.com/office/drawing/2014/main" val="395481378"/>
                        </a:ext>
                      </a:extLst>
                    </a:gridCol>
                  </a:tblGrid>
                  <a:tr h="436716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score</a:t>
                          </a:r>
                          <a:endParaRPr lang="zh-CN" altLang="en-US" sz="1400" b="1" kern="1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8730317"/>
                      </a:ext>
                    </a:extLst>
                  </a:tr>
                  <a:tr h="436716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MAPE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0.029161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6555602"/>
                      </a:ext>
                    </a:extLst>
                  </a:tr>
                  <a:tr h="4367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05634" r="-100385" b="-2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0.998866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4925328"/>
                      </a:ext>
                    </a:extLst>
                  </a:tr>
                  <a:tr h="436716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NMSE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9.783220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6213138"/>
                      </a:ext>
                    </a:extLst>
                  </a:tr>
                  <a:tr h="4367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NRMSE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0.023391</a:t>
                          </a:r>
                          <a:endParaRPr lang="zh-CN" altLang="en-US" sz="1400" b="1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61788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87CCB933-433E-4AFA-9924-EDC54054C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76" y="4019645"/>
            <a:ext cx="3350874" cy="21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1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1112</Words>
  <Application>Microsoft Office PowerPoint</Application>
  <PresentationFormat>宽屏</PresentationFormat>
  <Paragraphs>262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@???</vt:lpstr>
      <vt:lpstr>等线</vt:lpstr>
      <vt:lpstr>等线 Light</vt:lpstr>
      <vt:lpstr>Aharoni</vt:lpstr>
      <vt:lpstr>Arial</vt:lpstr>
      <vt:lpstr>Arial Black</vt:lpstr>
      <vt:lpstr>Arial Rounded MT Bold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Qiyuan Shen</dc:creator>
  <cp:lastModifiedBy>Qiyuan Shen</cp:lastModifiedBy>
  <cp:revision>20</cp:revision>
  <dcterms:created xsi:type="dcterms:W3CDTF">2021-11-10T16:44:53Z</dcterms:created>
  <dcterms:modified xsi:type="dcterms:W3CDTF">2021-12-16T15:35:02Z</dcterms:modified>
</cp:coreProperties>
</file>